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69" r:id="rId5"/>
    <p:sldId id="260" r:id="rId6"/>
    <p:sldId id="265" r:id="rId7"/>
    <p:sldId id="268" r:id="rId8"/>
    <p:sldId id="266" r:id="rId9"/>
    <p:sldId id="267" r:id="rId10"/>
    <p:sldId id="271" r:id="rId11"/>
    <p:sldId id="264" r:id="rId12"/>
    <p:sldId id="273" r:id="rId13"/>
    <p:sldId id="274" r:id="rId14"/>
    <p:sldId id="275" r:id="rId15"/>
    <p:sldId id="263" r:id="rId16"/>
    <p:sldId id="276" r:id="rId17"/>
    <p:sldId id="277" r:id="rId18"/>
    <p:sldId id="279" r:id="rId19"/>
    <p:sldId id="278" r:id="rId20"/>
    <p:sldId id="261"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p:restoredTop sz="66301"/>
  </p:normalViewPr>
  <p:slideViewPr>
    <p:cSldViewPr snapToGrid="0">
      <p:cViewPr varScale="1">
        <p:scale>
          <a:sx n="82" d="100"/>
          <a:sy n="82" d="100"/>
        </p:scale>
        <p:origin x="2152" y="16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891EE7-E29A-7A4C-949B-7D707484DAC6}" type="datetimeFigureOut">
              <a:rPr lang="en-US" smtClean="0"/>
              <a:t>9/12/24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87FBF-B3AE-BD49-B8F4-7E241A394A7C}" type="slidenum">
              <a:rPr lang="en-US" smtClean="0"/>
              <a:t>‹#›</a:t>
            </a:fld>
            <a:endParaRPr lang="en-US"/>
          </a:p>
        </p:txBody>
      </p:sp>
    </p:spTree>
    <p:extLst>
      <p:ext uri="{BB962C8B-B14F-4D97-AF65-F5344CB8AC3E}">
        <p14:creationId xmlns:p14="http://schemas.microsoft.com/office/powerpoint/2010/main" val="268970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1</a:t>
            </a:fld>
            <a:endParaRPr lang="en-US"/>
          </a:p>
        </p:txBody>
      </p:sp>
    </p:spTree>
    <p:extLst>
      <p:ext uri="{BB962C8B-B14F-4D97-AF65-F5344CB8AC3E}">
        <p14:creationId xmlns:p14="http://schemas.microsoft.com/office/powerpoint/2010/main" val="2389698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our PGR and UG prizes again this year with newly appointed coordinators – at the AGM we discussed other possible prizes we could develop and have some great ideas so watch this space for more on that!</a:t>
            </a:r>
          </a:p>
          <a:p>
            <a:endParaRPr lang="en-US" dirty="0"/>
          </a:p>
          <a:p>
            <a:r>
              <a:rPr lang="en-US" dirty="0"/>
              <a:t>We are currently planning an event led by our PGR reps for later this year. </a:t>
            </a:r>
          </a:p>
          <a:p>
            <a:endParaRPr lang="en-US" dirty="0"/>
          </a:p>
          <a:p>
            <a:r>
              <a:rPr lang="en-US" dirty="0"/>
              <a:t>We will run our webinar series again this year in the Spring and are currently thinking about the theme so please feel free to send in your suggestions and ideas. </a:t>
            </a:r>
          </a:p>
          <a:p>
            <a:endParaRPr lang="en-US" dirty="0"/>
          </a:p>
          <a:p>
            <a:r>
              <a:rPr lang="en-US" dirty="0"/>
              <a:t>We also discussed other activities and will be developing them throughout the year – again we welcome contributions from the wider group. </a:t>
            </a:r>
          </a:p>
        </p:txBody>
      </p:sp>
      <p:sp>
        <p:nvSpPr>
          <p:cNvPr id="4" name="Slide Number Placeholder 3"/>
          <p:cNvSpPr>
            <a:spLocks noGrp="1"/>
          </p:cNvSpPr>
          <p:nvPr>
            <p:ph type="sldNum" sz="quarter" idx="5"/>
          </p:nvPr>
        </p:nvSpPr>
        <p:spPr/>
        <p:txBody>
          <a:bodyPr/>
          <a:lstStyle/>
          <a:p>
            <a:fld id="{1A687FBF-B3AE-BD49-B8F4-7E241A394A7C}" type="slidenum">
              <a:rPr lang="en-US" smtClean="0"/>
              <a:t>13</a:t>
            </a:fld>
            <a:endParaRPr lang="en-US"/>
          </a:p>
        </p:txBody>
      </p:sp>
    </p:spTree>
    <p:extLst>
      <p:ext uri="{BB962C8B-B14F-4D97-AF65-F5344CB8AC3E}">
        <p14:creationId xmlns:p14="http://schemas.microsoft.com/office/powerpoint/2010/main" val="210973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held our elections for new committee members to replace outgoing members and fill roles with 5 contestations nominations – 4 to specific roles and 1 general committee member. Their info and details can be found on the following slides. We are excited to welcome them all on to the committee and look forward to working with them all this coming year!</a:t>
            </a:r>
          </a:p>
          <a:p>
            <a:endParaRPr lang="en-US" dirty="0"/>
          </a:p>
          <a:p>
            <a:r>
              <a:rPr lang="en-US" dirty="0"/>
              <a:t>If you would like to become a committee member and get more actively involved in the group we hold elections each year at the AGM but welcome interest all year round!</a:t>
            </a:r>
          </a:p>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14</a:t>
            </a:fld>
            <a:endParaRPr lang="en-US"/>
          </a:p>
        </p:txBody>
      </p:sp>
    </p:spTree>
    <p:extLst>
      <p:ext uri="{BB962C8B-B14F-4D97-AF65-F5344CB8AC3E}">
        <p14:creationId xmlns:p14="http://schemas.microsoft.com/office/powerpoint/2010/main" val="244742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Current membership – 21 remaining members – thanks to those leaving the committee </a:t>
            </a:r>
          </a:p>
          <a:p>
            <a:endParaRPr lang="en-US" sz="2000" dirty="0"/>
          </a:p>
          <a:p>
            <a:r>
              <a:rPr lang="en-US" sz="2000" dirty="0"/>
              <a:t>Welcome to those joining us – </a:t>
            </a:r>
          </a:p>
          <a:p>
            <a:r>
              <a:rPr lang="en-US" sz="2000" dirty="0"/>
              <a:t>We have recruited for: Secretary; Awards Coordinator; PGR rep; ECR rep; and General Committee Members</a:t>
            </a:r>
          </a:p>
        </p:txBody>
      </p:sp>
      <p:sp>
        <p:nvSpPr>
          <p:cNvPr id="4" name="Slide Number Placeholder 3"/>
          <p:cNvSpPr>
            <a:spLocks noGrp="1"/>
          </p:cNvSpPr>
          <p:nvPr>
            <p:ph type="sldNum" sz="quarter" idx="5"/>
          </p:nvPr>
        </p:nvSpPr>
        <p:spPr/>
        <p:txBody>
          <a:bodyPr/>
          <a:lstStyle/>
          <a:p>
            <a:fld id="{1A687FBF-B3AE-BD49-B8F4-7E241A394A7C}" type="slidenum">
              <a:rPr lang="en-US" smtClean="0"/>
              <a:t>15</a:t>
            </a:fld>
            <a:endParaRPr lang="en-US"/>
          </a:p>
        </p:txBody>
      </p:sp>
    </p:spTree>
    <p:extLst>
      <p:ext uri="{BB962C8B-B14F-4D97-AF65-F5344CB8AC3E}">
        <p14:creationId xmlns:p14="http://schemas.microsoft.com/office/powerpoint/2010/main" val="815406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16</a:t>
            </a:fld>
            <a:endParaRPr lang="en-US"/>
          </a:p>
        </p:txBody>
      </p:sp>
    </p:spTree>
    <p:extLst>
      <p:ext uri="{BB962C8B-B14F-4D97-AF65-F5344CB8AC3E}">
        <p14:creationId xmlns:p14="http://schemas.microsoft.com/office/powerpoint/2010/main" val="800255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17</a:t>
            </a:fld>
            <a:endParaRPr lang="en-US"/>
          </a:p>
        </p:txBody>
      </p:sp>
    </p:spTree>
    <p:extLst>
      <p:ext uri="{BB962C8B-B14F-4D97-AF65-F5344CB8AC3E}">
        <p14:creationId xmlns:p14="http://schemas.microsoft.com/office/powerpoint/2010/main" val="1776780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18</a:t>
            </a:fld>
            <a:endParaRPr lang="en-US"/>
          </a:p>
        </p:txBody>
      </p:sp>
    </p:spTree>
    <p:extLst>
      <p:ext uri="{BB962C8B-B14F-4D97-AF65-F5344CB8AC3E}">
        <p14:creationId xmlns:p14="http://schemas.microsoft.com/office/powerpoint/2010/main" val="3986072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19</a:t>
            </a:fld>
            <a:endParaRPr lang="en-US"/>
          </a:p>
        </p:txBody>
      </p:sp>
    </p:spTree>
    <p:extLst>
      <p:ext uri="{BB962C8B-B14F-4D97-AF65-F5344CB8AC3E}">
        <p14:creationId xmlns:p14="http://schemas.microsoft.com/office/powerpoint/2010/main" val="643159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Research interests of the group – broad encompassing all aspects of energy production consumption and transmission and spanning a wide range of topics from governance, to socio-technical transitions or transformations, through to intersections between energy and wider issues of gender, poverty, and decolonization – all topics addressed in our annual webinar series.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r>
              <a:rPr lang="en-US" dirty="0"/>
              <a:t>Find us on: LinkedIn, X and Jiscmail using the slide links – and visit our website! Please share with others you think will be interested in the group’s work.  </a:t>
            </a:r>
          </a:p>
        </p:txBody>
      </p:sp>
      <p:sp>
        <p:nvSpPr>
          <p:cNvPr id="4" name="Slide Number Placeholder 3"/>
          <p:cNvSpPr>
            <a:spLocks noGrp="1"/>
          </p:cNvSpPr>
          <p:nvPr>
            <p:ph type="sldNum" sz="quarter" idx="5"/>
          </p:nvPr>
        </p:nvSpPr>
        <p:spPr/>
        <p:txBody>
          <a:bodyPr/>
          <a:lstStyle/>
          <a:p>
            <a:fld id="{1A687FBF-B3AE-BD49-B8F4-7E241A394A7C}" type="slidenum">
              <a:rPr lang="en-US" smtClean="0"/>
              <a:t>2</a:t>
            </a:fld>
            <a:endParaRPr lang="en-US"/>
          </a:p>
        </p:txBody>
      </p:sp>
    </p:spTree>
    <p:extLst>
      <p:ext uri="{BB962C8B-B14F-4D97-AF65-F5344CB8AC3E}">
        <p14:creationId xmlns:p14="http://schemas.microsoft.com/office/powerpoint/2010/main" val="1297900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Joining the energy geographies group is free and anyone can get involved by simply joining our mailing list, following us on X, and checking out our excellent website developed by Peter </a:t>
            </a:r>
            <a:r>
              <a:rPr lang="en-US" sz="2000" dirty="0" err="1"/>
              <a:t>forman</a:t>
            </a:r>
            <a:r>
              <a:rPr lang="en-US" sz="2000" dirty="0"/>
              <a:t> – the previous chair – where you can find lots more information on ways to get involved in the work of the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We currently have 90 members signed to the energy geographies research group from within the RGS membership – for these group members we are allocated money from the RGS each year to spend on the groups activities so should you be a fully signed member of the RGS we would very much appreciate you becoming an official member or the research group as this gives income to the research group for us to spend on energy related activities! You can do this by completing a short form and emailing that into the RGS – details available via email and our webpages.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We have 591 followers on our main social media platform X (formerly twitter) – we have taken the decision to focus more energy on LinkedIn and reduce our content on X (though we will still be on there if you are looking for posts and info check LinkedIn from here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And we have 556 subscribers to our </a:t>
            </a:r>
            <a:r>
              <a:rPr lang="en-US" sz="2000" dirty="0" err="1"/>
              <a:t>jiscmail</a:t>
            </a:r>
            <a:r>
              <a:rPr lang="en-US" sz="2000" dirty="0"/>
              <a:t> mailing list – which we use to circulate news from the group and occasional opportunities and events that we think will be of interest to list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3</a:t>
            </a:fld>
            <a:endParaRPr lang="en-US"/>
          </a:p>
        </p:txBody>
      </p:sp>
    </p:spTree>
    <p:extLst>
      <p:ext uri="{BB962C8B-B14F-4D97-AF65-F5344CB8AC3E}">
        <p14:creationId xmlns:p14="http://schemas.microsoft.com/office/powerpoint/2010/main" val="285064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4</a:t>
            </a:fld>
            <a:endParaRPr lang="en-US"/>
          </a:p>
        </p:txBody>
      </p:sp>
    </p:spTree>
    <p:extLst>
      <p:ext uri="{BB962C8B-B14F-4D97-AF65-F5344CB8AC3E}">
        <p14:creationId xmlns:p14="http://schemas.microsoft.com/office/powerpoint/2010/main" val="87020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5</a:t>
            </a:fld>
            <a:endParaRPr lang="en-US"/>
          </a:p>
        </p:txBody>
      </p:sp>
    </p:spTree>
    <p:extLst>
      <p:ext uri="{BB962C8B-B14F-4D97-AF65-F5344CB8AC3E}">
        <p14:creationId xmlns:p14="http://schemas.microsoft.com/office/powerpoint/2010/main" val="1381399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launched our newsletter this year which goes out once a quarter to the email list and contains info and updates on the group’s activities along with wider features of interest to group members such as recent publications.  </a:t>
            </a:r>
          </a:p>
          <a:p>
            <a:endParaRPr lang="en-US" dirty="0"/>
          </a:p>
          <a:p>
            <a:r>
              <a:rPr lang="en-US" sz="1200" dirty="0"/>
              <a:t>We have taken the decision to focus more energy on LinkedIn and reduce our content on X (though we will still be on there if you are looking for posts and info check LinkedIn from here on). </a:t>
            </a:r>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8</a:t>
            </a:fld>
            <a:endParaRPr lang="en-US"/>
          </a:p>
        </p:txBody>
      </p:sp>
    </p:spTree>
    <p:extLst>
      <p:ext uri="{BB962C8B-B14F-4D97-AF65-F5344CB8AC3E}">
        <p14:creationId xmlns:p14="http://schemas.microsoft.com/office/powerpoint/2010/main" val="2036913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000" b="1" i="0" u="none" strike="noStrike" dirty="0">
                <a:solidFill>
                  <a:srgbClr val="212121"/>
                </a:solidFill>
                <a:effectLst/>
                <a:latin typeface="Calibri" panose="020F0502020204030204" pitchFamily="34" charset="0"/>
              </a:rPr>
              <a:t>The PGR Award this year: </a:t>
            </a:r>
          </a:p>
          <a:p>
            <a:pPr algn="l"/>
            <a:endParaRPr lang="en-GB" sz="2000" b="1" i="0" u="none" strike="noStrike" dirty="0">
              <a:solidFill>
                <a:srgbClr val="212121"/>
              </a:solidFill>
              <a:effectLst/>
              <a:latin typeface="Calibri" panose="020F0502020204030204" pitchFamily="34" charset="0"/>
            </a:endParaRPr>
          </a:p>
          <a:p>
            <a:pPr algn="l"/>
            <a:r>
              <a:rPr lang="en-GB" sz="2000" b="0" i="0" u="none" strike="noStrike" dirty="0">
                <a:solidFill>
                  <a:srgbClr val="212121"/>
                </a:solidFill>
                <a:effectLst/>
                <a:latin typeface="Calibri" panose="020F0502020204030204" pitchFamily="34" charset="0"/>
              </a:rPr>
              <a:t>There were 8 submissions (from UK/Europe, North America and Australia!) and the winners were:</a:t>
            </a:r>
          </a:p>
          <a:p>
            <a:pPr algn="l">
              <a:buFont typeface="Arial" panose="020B0604020202020204" pitchFamily="34" charset="0"/>
              <a:buChar char="•"/>
            </a:pPr>
            <a:r>
              <a:rPr lang="en-GB" sz="2000" b="0" i="0" u="none" strike="noStrike" dirty="0">
                <a:solidFill>
                  <a:srgbClr val="212121"/>
                </a:solidFill>
                <a:effectLst/>
                <a:latin typeface="Calibri" panose="020F0502020204030204" pitchFamily="34" charset="0"/>
              </a:rPr>
              <a:t>Impact and Engagement - Sarah </a:t>
            </a:r>
            <a:r>
              <a:rPr lang="en-GB" sz="2000" b="0" i="0" u="none" strike="noStrike" dirty="0" err="1">
                <a:solidFill>
                  <a:srgbClr val="212121"/>
                </a:solidFill>
                <a:effectLst/>
                <a:latin typeface="Calibri" panose="020F0502020204030204" pitchFamily="34" charset="0"/>
              </a:rPr>
              <a:t>Lerman-Sinkoff</a:t>
            </a:r>
            <a:r>
              <a:rPr lang="en-GB" sz="2000" b="0" i="0" u="none" strike="noStrike" dirty="0">
                <a:solidFill>
                  <a:srgbClr val="212121"/>
                </a:solidFill>
                <a:effectLst/>
                <a:latin typeface="Calibri" panose="020F0502020204030204" pitchFamily="34" charset="0"/>
              </a:rPr>
              <a:t>, “</a:t>
            </a:r>
            <a:r>
              <a:rPr lang="en-GB" sz="2000" b="0" i="0" u="none" strike="noStrike" dirty="0">
                <a:solidFill>
                  <a:srgbClr val="000000"/>
                </a:solidFill>
                <a:effectLst/>
                <a:latin typeface="Calibri" panose="020F0502020204030204" pitchFamily="34" charset="0"/>
              </a:rPr>
              <a:t>Become a Gas Leak Detective!” Evaluating a Multigenerational Citizen Science Program for Connecting Distribution Pipeline to Energy Justice</a:t>
            </a:r>
            <a:endParaRPr lang="en-GB" sz="2000" b="0" i="0" u="none" strike="noStrike" dirty="0">
              <a:solidFill>
                <a:srgbClr val="212121"/>
              </a:solidFill>
              <a:effectLst/>
              <a:latin typeface="Calibri" panose="020F0502020204030204" pitchFamily="34" charset="0"/>
            </a:endParaRPr>
          </a:p>
          <a:p>
            <a:pPr algn="l">
              <a:buFont typeface="Arial" panose="020B0604020202020204" pitchFamily="34" charset="0"/>
              <a:buChar char="•"/>
            </a:pPr>
            <a:r>
              <a:rPr lang="en-GB" sz="2000" b="0" i="0" u="none" strike="noStrike" dirty="0">
                <a:solidFill>
                  <a:srgbClr val="212121"/>
                </a:solidFill>
                <a:effectLst/>
                <a:latin typeface="Calibri" panose="020F0502020204030204" pitchFamily="34" charset="0"/>
              </a:rPr>
              <a:t>Conceptual contribution – Pancho Lewis, </a:t>
            </a:r>
            <a:r>
              <a:rPr lang="en-GB" sz="2000" b="0" i="0" u="none" strike="noStrike" dirty="0">
                <a:solidFill>
                  <a:srgbClr val="000000"/>
                </a:solidFill>
                <a:effectLst/>
                <a:latin typeface="Calibri" panose="020F0502020204030204" pitchFamily="34" charset="0"/>
              </a:rPr>
              <a:t>Re-attaching to coal in a Climate Emergency: The case of the Whitehaven mine</a:t>
            </a:r>
            <a:endParaRPr lang="en-GB" sz="2000" b="0" i="0" u="none" strike="noStrike" dirty="0">
              <a:solidFill>
                <a:srgbClr val="212121"/>
              </a:solidFill>
              <a:effectLst/>
              <a:latin typeface="Calibri" panose="020F0502020204030204" pitchFamily="34" charset="0"/>
            </a:endParaRPr>
          </a:p>
          <a:p>
            <a:pPr algn="l"/>
            <a:r>
              <a:rPr lang="en-GB" sz="2000" b="0" i="0" u="none" strike="noStrike" dirty="0">
                <a:solidFill>
                  <a:srgbClr val="212121"/>
                </a:solidFill>
                <a:effectLst/>
                <a:latin typeface="Calibri" panose="020F0502020204030204" pitchFamily="34" charset="0"/>
              </a:rPr>
              <a:t> </a:t>
            </a:r>
          </a:p>
          <a:p>
            <a:pPr algn="l"/>
            <a:r>
              <a:rPr lang="en-GB" sz="2000" b="0" i="0" u="none" strike="noStrike" dirty="0">
                <a:solidFill>
                  <a:srgbClr val="212121"/>
                </a:solidFill>
                <a:effectLst/>
                <a:latin typeface="Calibri" panose="020F0502020204030204" pitchFamily="34" charset="0"/>
              </a:rPr>
              <a:t>Plus there was a highly commended (but not winning) submission:</a:t>
            </a:r>
          </a:p>
          <a:p>
            <a:pPr algn="l">
              <a:buFont typeface="Arial" panose="020B0604020202020204" pitchFamily="34" charset="0"/>
              <a:buChar char="•"/>
            </a:pPr>
            <a:r>
              <a:rPr lang="en-GB" sz="2000" b="0" i="0" u="none" strike="noStrike" dirty="0">
                <a:solidFill>
                  <a:srgbClr val="212121"/>
                </a:solidFill>
                <a:effectLst/>
                <a:latin typeface="Calibri" panose="020F0502020204030204" pitchFamily="34" charset="0"/>
              </a:rPr>
              <a:t>Research Design and Methods – Rachel Bray, </a:t>
            </a:r>
            <a:r>
              <a:rPr lang="en-GB" sz="2000" b="0" i="0" u="none" strike="noStrike" dirty="0">
                <a:solidFill>
                  <a:srgbClr val="000000"/>
                </a:solidFill>
                <a:effectLst/>
                <a:latin typeface="Calibri" panose="020F0502020204030204" pitchFamily="34" charset="0"/>
              </a:rPr>
              <a:t>The co-benefits and risks of smart local energy systems: a systematic review</a:t>
            </a:r>
          </a:p>
          <a:p>
            <a:pPr algn="l">
              <a:buFont typeface="Arial" panose="020B0604020202020204" pitchFamily="34" charset="0"/>
              <a:buChar char="•"/>
            </a:pPr>
            <a:endParaRPr lang="en-GB" sz="2000" b="0" i="0" u="none" strike="noStrike" dirty="0">
              <a:solidFill>
                <a:srgbClr val="000000"/>
              </a:solidFill>
              <a:effectLst/>
              <a:latin typeface="Calibri" panose="020F0502020204030204" pitchFamily="34" charset="0"/>
            </a:endParaRPr>
          </a:p>
          <a:p>
            <a:pPr algn="l">
              <a:buFontTx/>
              <a:buNone/>
            </a:pPr>
            <a:r>
              <a:rPr lang="en-GB" sz="2000" b="1" i="0" u="none" strike="noStrike" dirty="0">
                <a:solidFill>
                  <a:srgbClr val="000000"/>
                </a:solidFill>
                <a:effectLst/>
                <a:latin typeface="Calibri" panose="020F0502020204030204" pitchFamily="34" charset="0"/>
              </a:rPr>
              <a:t>For the UG Dissertation Prize this year:</a:t>
            </a:r>
          </a:p>
          <a:p>
            <a:pPr algn="l">
              <a:buFont typeface="Arial" panose="020B0604020202020204" pitchFamily="34" charset="0"/>
              <a:buChar char="•"/>
            </a:pPr>
            <a:endParaRPr lang="en-GB" sz="2000" b="0" i="0" u="none" strike="noStrike" dirty="0">
              <a:solidFill>
                <a:srgbClr val="000000"/>
              </a:solidFill>
              <a:effectLst/>
              <a:latin typeface="Calibri" panose="020F0502020204030204" pitchFamily="34" charset="0"/>
            </a:endParaRPr>
          </a:p>
          <a:p>
            <a:pPr algn="l">
              <a:buFont typeface="Arial" panose="020B0604020202020204" pitchFamily="34" charset="0"/>
              <a:buChar char="•"/>
            </a:pPr>
            <a:r>
              <a:rPr lang="en-GB" sz="2000" dirty="0"/>
              <a:t>This was promoted by the RGS in addition to our own promotion.</a:t>
            </a:r>
          </a:p>
          <a:p>
            <a:pPr algn="l">
              <a:buFont typeface="Arial" panose="020B0604020202020204" pitchFamily="34" charset="0"/>
              <a:buChar char="•"/>
            </a:pPr>
            <a:r>
              <a:rPr lang="en-GB" sz="2000" b="0" i="0" dirty="0">
                <a:solidFill>
                  <a:srgbClr val="000000"/>
                </a:solidFill>
                <a:effectLst/>
                <a:highlight>
                  <a:srgbClr val="FFFFFF"/>
                </a:highlight>
                <a:latin typeface="Aptos" panose="020B0004020202020204" pitchFamily="34" charset="0"/>
              </a:rPr>
              <a:t> We had 6 nominations for the undergraduate dissertation prize this year, with students from Durham, Nottingham, Newcastle, Leeds, Cambridge and Bristol.</a:t>
            </a:r>
          </a:p>
          <a:p>
            <a:pPr algn="l">
              <a:buFont typeface="Arial" panose="020B0604020202020204" pitchFamily="34" charset="0"/>
              <a:buChar char="•"/>
            </a:pPr>
            <a:r>
              <a:rPr lang="en-GB" sz="2000" dirty="0">
                <a:solidFill>
                  <a:srgbClr val="000000"/>
                </a:solidFill>
                <a:highlight>
                  <a:srgbClr val="FFFFFF"/>
                </a:highlight>
                <a:latin typeface="Aptos" panose="020B0004020202020204" pitchFamily="34" charset="0"/>
              </a:rPr>
              <a:t>These are currently being marked and are due to be awarded by the end of September.</a:t>
            </a:r>
            <a:endParaRPr lang="en-GB" sz="2000" dirty="0"/>
          </a:p>
          <a:p>
            <a:pPr algn="l">
              <a:buFont typeface="Arial" panose="020B0604020202020204" pitchFamily="34" charset="0"/>
              <a:buChar char="•"/>
            </a:pPr>
            <a:endParaRPr lang="en-GB" sz="20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A687FBF-B3AE-BD49-B8F4-7E241A394A7C}" type="slidenum">
              <a:rPr lang="en-US" smtClean="0"/>
              <a:t>9</a:t>
            </a:fld>
            <a:endParaRPr lang="en-US"/>
          </a:p>
        </p:txBody>
      </p:sp>
    </p:spTree>
    <p:extLst>
      <p:ext uri="{BB962C8B-B14F-4D97-AF65-F5344CB8AC3E}">
        <p14:creationId xmlns:p14="http://schemas.microsoft.com/office/powerpoint/2010/main" val="390461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another great year at the RGS annual conference with 9 sessions sponsored by us and lots of great engagement with energy geographical topics and interests across the conference. </a:t>
            </a:r>
          </a:p>
        </p:txBody>
      </p:sp>
      <p:sp>
        <p:nvSpPr>
          <p:cNvPr id="4" name="Slide Number Placeholder 3"/>
          <p:cNvSpPr>
            <a:spLocks noGrp="1"/>
          </p:cNvSpPr>
          <p:nvPr>
            <p:ph type="sldNum" sz="quarter" idx="5"/>
          </p:nvPr>
        </p:nvSpPr>
        <p:spPr/>
        <p:txBody>
          <a:bodyPr/>
          <a:lstStyle/>
          <a:p>
            <a:fld id="{1A687FBF-B3AE-BD49-B8F4-7E241A394A7C}" type="slidenum">
              <a:rPr lang="en-US" smtClean="0"/>
              <a:t>10</a:t>
            </a:fld>
            <a:endParaRPr lang="en-US"/>
          </a:p>
        </p:txBody>
      </p:sp>
    </p:spTree>
    <p:extLst>
      <p:ext uri="{BB962C8B-B14F-4D97-AF65-F5344CB8AC3E}">
        <p14:creationId xmlns:p14="http://schemas.microsoft.com/office/powerpoint/2010/main" val="1866476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on upcoming events </a:t>
            </a:r>
          </a:p>
          <a:p>
            <a:endParaRPr lang="en-US" dirty="0"/>
          </a:p>
          <a:p>
            <a:r>
              <a:rPr lang="en-US" dirty="0"/>
              <a:t>The theme for the RGS annual conference 2025 is Creativity and it will be held at University of Birmingham – we are looking forward to developing some really interesting sessions and contributions for that conference so watch out for the calls in November!</a:t>
            </a:r>
          </a:p>
        </p:txBody>
      </p:sp>
      <p:sp>
        <p:nvSpPr>
          <p:cNvPr id="4" name="Slide Number Placeholder 3"/>
          <p:cNvSpPr>
            <a:spLocks noGrp="1"/>
          </p:cNvSpPr>
          <p:nvPr>
            <p:ph type="sldNum" sz="quarter" idx="5"/>
          </p:nvPr>
        </p:nvSpPr>
        <p:spPr/>
        <p:txBody>
          <a:bodyPr/>
          <a:lstStyle/>
          <a:p>
            <a:fld id="{1A687FBF-B3AE-BD49-B8F4-7E241A394A7C}" type="slidenum">
              <a:rPr lang="en-US" smtClean="0"/>
              <a:t>12</a:t>
            </a:fld>
            <a:endParaRPr lang="en-US"/>
          </a:p>
        </p:txBody>
      </p:sp>
    </p:spTree>
    <p:extLst>
      <p:ext uri="{BB962C8B-B14F-4D97-AF65-F5344CB8AC3E}">
        <p14:creationId xmlns:p14="http://schemas.microsoft.com/office/powerpoint/2010/main" val="2175196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BEA6B-61C9-AF76-DAE6-FDB848A6385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EECB443-97E3-0A7C-067F-E143B98147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57A8F1B-5728-8283-95F6-BC9B2C40B6EF}"/>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5" name="Footer Placeholder 4">
            <a:extLst>
              <a:ext uri="{FF2B5EF4-FFF2-40B4-BE49-F238E27FC236}">
                <a16:creationId xmlns:a16="http://schemas.microsoft.com/office/drawing/2014/main" id="{FB88A625-B38D-3C0B-8BBC-AF022BD49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14419-18D4-126F-D4A1-F5F3BF70AF53}"/>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3371724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763F-8CAD-7F06-CB2C-8D9648526E6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CD55AB7-DFAF-8811-671B-F588015C9A6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3CB826-685E-40D6-B870-EEB0CB8AD372}"/>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5" name="Footer Placeholder 4">
            <a:extLst>
              <a:ext uri="{FF2B5EF4-FFF2-40B4-BE49-F238E27FC236}">
                <a16:creationId xmlns:a16="http://schemas.microsoft.com/office/drawing/2014/main" id="{E85409E4-B53F-F744-6E71-55B96A5C5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4ACE9-3A67-C41E-0F32-501E1C3C3E9D}"/>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282428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972AB6-5D1E-6E88-24AC-8CC2DF52CF5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DCD1FA-7C53-8FDE-1881-F265F82F490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A5C637-1990-68D8-FCA0-B5F1E3105643}"/>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5" name="Footer Placeholder 4">
            <a:extLst>
              <a:ext uri="{FF2B5EF4-FFF2-40B4-BE49-F238E27FC236}">
                <a16:creationId xmlns:a16="http://schemas.microsoft.com/office/drawing/2014/main" id="{D9CFF870-94E1-1761-7A07-065E7CDE8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9D088-A97E-5677-A8E8-F16185DD0FE1}"/>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4212638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F839-B649-22C8-402C-226B4317A65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5F25E6-0984-2F99-0A72-D5AF95FD0AB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520DFF-1FD7-471D-7BA7-FCFBB7C6B290}"/>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5" name="Footer Placeholder 4">
            <a:extLst>
              <a:ext uri="{FF2B5EF4-FFF2-40B4-BE49-F238E27FC236}">
                <a16:creationId xmlns:a16="http://schemas.microsoft.com/office/drawing/2014/main" id="{3E70BDBB-ED10-EFCD-7092-8640C3B4F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225EE-0110-C3FF-0929-5678A5EEBE87}"/>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333519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CD1E-3379-87ED-35C1-4F30D52312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9171854-15CE-7711-E4EA-7DBB008EC8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6699E58-56C9-A109-B4C7-09640A95D621}"/>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5" name="Footer Placeholder 4">
            <a:extLst>
              <a:ext uri="{FF2B5EF4-FFF2-40B4-BE49-F238E27FC236}">
                <a16:creationId xmlns:a16="http://schemas.microsoft.com/office/drawing/2014/main" id="{EAC1CA10-F800-959E-F7B4-A6BAE8305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5CDBB-4872-4236-2D8C-1FBD7F601169}"/>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1564241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472B-C882-7A38-0FC0-0F0B7AEE88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0993185-9F24-B619-F008-2E66797BE12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B3BA936-D57B-2B1D-4615-CB8E23E14C6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97DDA77-BAFA-C82A-F710-20B4F804792D}"/>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6" name="Footer Placeholder 5">
            <a:extLst>
              <a:ext uri="{FF2B5EF4-FFF2-40B4-BE49-F238E27FC236}">
                <a16:creationId xmlns:a16="http://schemas.microsoft.com/office/drawing/2014/main" id="{30B00CA7-AE4F-379F-9549-0062A7E4F9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0C8981-1EE4-234D-6C6C-EE0F75CE01C5}"/>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375419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3EBD-67BC-D9C3-60E4-43905643D3B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301086-C4FC-F013-50DE-083CF21D4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72D7BF8-9595-7E2D-8D04-6C4DF3AA98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D9670E-3942-F6AF-2076-A3D80FCD2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370CBC1-607D-79FB-93A1-DD1EEC4C44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CC72058-0CD7-D516-EE19-005D01A6237D}"/>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8" name="Footer Placeholder 7">
            <a:extLst>
              <a:ext uri="{FF2B5EF4-FFF2-40B4-BE49-F238E27FC236}">
                <a16:creationId xmlns:a16="http://schemas.microsoft.com/office/drawing/2014/main" id="{45BCC7A5-0A16-2D8A-F57A-AA349A73A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CC1AE-7B88-4BCE-F48C-070F4A16BC9B}"/>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336232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BEA72-1D63-238F-AE79-E3BE183AC9A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694B599-960F-E45D-BAFB-5E322D9DD093}"/>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4" name="Footer Placeholder 3">
            <a:extLst>
              <a:ext uri="{FF2B5EF4-FFF2-40B4-BE49-F238E27FC236}">
                <a16:creationId xmlns:a16="http://schemas.microsoft.com/office/drawing/2014/main" id="{2225F641-DBA1-80BB-F54B-E07F82A450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25994-A637-E0B7-0B63-1C5CE2A3AA9B}"/>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107058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11B30-F2B2-1080-9467-49216489D535}"/>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3" name="Footer Placeholder 2">
            <a:extLst>
              <a:ext uri="{FF2B5EF4-FFF2-40B4-BE49-F238E27FC236}">
                <a16:creationId xmlns:a16="http://schemas.microsoft.com/office/drawing/2014/main" id="{EB76DD8D-085B-A345-6727-41F91A883E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F2D78-EC58-A2D9-A896-BA152275712A}"/>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1589890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F8BC4-3861-A190-62CE-A0CA6BFA59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B25EE5C-A19A-46BE-BCA7-26C6A682E5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57D31C7-828C-1AA9-1585-8C287B96E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1188D2-8B2E-13A4-0D3B-15743825AA9B}"/>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6" name="Footer Placeholder 5">
            <a:extLst>
              <a:ext uri="{FF2B5EF4-FFF2-40B4-BE49-F238E27FC236}">
                <a16:creationId xmlns:a16="http://schemas.microsoft.com/office/drawing/2014/main" id="{0486899B-86D1-B89C-300F-A7A35BFD6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EA0D8C-150C-DC16-083C-96BC4F910F3F}"/>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13667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9CDD-16CB-025B-86F3-4A0AB6F8C1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210E685-B5E4-5B2A-86D8-AC058414E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779CA-3D5F-4F77-51A0-F136DC83B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DFF769-331B-EAD3-3631-A82411815D95}"/>
              </a:ext>
            </a:extLst>
          </p:cNvPr>
          <p:cNvSpPr>
            <a:spLocks noGrp="1"/>
          </p:cNvSpPr>
          <p:nvPr>
            <p:ph type="dt" sz="half" idx="10"/>
          </p:nvPr>
        </p:nvSpPr>
        <p:spPr/>
        <p:txBody>
          <a:bodyPr/>
          <a:lstStyle/>
          <a:p>
            <a:fld id="{0112F5C4-2152-FE4E-AA73-C0E5F79AE7FD}" type="datetimeFigureOut">
              <a:rPr lang="en-US" smtClean="0"/>
              <a:t>9/12/24</a:t>
            </a:fld>
            <a:endParaRPr lang="en-US"/>
          </a:p>
        </p:txBody>
      </p:sp>
      <p:sp>
        <p:nvSpPr>
          <p:cNvPr id="6" name="Footer Placeholder 5">
            <a:extLst>
              <a:ext uri="{FF2B5EF4-FFF2-40B4-BE49-F238E27FC236}">
                <a16:creationId xmlns:a16="http://schemas.microsoft.com/office/drawing/2014/main" id="{90D6A81B-49C6-D137-B0A0-3F1FD7A3CA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7D2ED-4612-AA2B-021B-F0CF69747535}"/>
              </a:ext>
            </a:extLst>
          </p:cNvPr>
          <p:cNvSpPr>
            <a:spLocks noGrp="1"/>
          </p:cNvSpPr>
          <p:nvPr>
            <p:ph type="sldNum" sz="quarter" idx="12"/>
          </p:nvPr>
        </p:nvSpPr>
        <p:spPr/>
        <p:txBody>
          <a:bodyPr/>
          <a:lstStyle/>
          <a:p>
            <a:fld id="{0AADC480-8822-3345-B4AC-A7154DB5BB56}" type="slidenum">
              <a:rPr lang="en-US" smtClean="0"/>
              <a:t>‹#›</a:t>
            </a:fld>
            <a:endParaRPr lang="en-US"/>
          </a:p>
        </p:txBody>
      </p:sp>
    </p:spTree>
    <p:extLst>
      <p:ext uri="{BB962C8B-B14F-4D97-AF65-F5344CB8AC3E}">
        <p14:creationId xmlns:p14="http://schemas.microsoft.com/office/powerpoint/2010/main" val="16498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F4D106-B67E-B12D-7BA4-14D9BF9EC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CC3CD7-9510-5280-EF3A-0BE3476A3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EB5D2C-521B-030A-19C6-88CD3D5CAB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12F5C4-2152-FE4E-AA73-C0E5F79AE7FD}" type="datetimeFigureOut">
              <a:rPr lang="en-US" smtClean="0"/>
              <a:t>9/12/24</a:t>
            </a:fld>
            <a:endParaRPr lang="en-US"/>
          </a:p>
        </p:txBody>
      </p:sp>
      <p:sp>
        <p:nvSpPr>
          <p:cNvPr id="5" name="Footer Placeholder 4">
            <a:extLst>
              <a:ext uri="{FF2B5EF4-FFF2-40B4-BE49-F238E27FC236}">
                <a16:creationId xmlns:a16="http://schemas.microsoft.com/office/drawing/2014/main" id="{D334D74E-D5CF-C189-0642-2A5EC43D34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9676F29-5082-9E98-817E-FE667D039A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ADC480-8822-3345-B4AC-A7154DB5BB56}" type="slidenum">
              <a:rPr lang="en-US" smtClean="0"/>
              <a:t>‹#›</a:t>
            </a:fld>
            <a:endParaRPr lang="en-US"/>
          </a:p>
        </p:txBody>
      </p:sp>
    </p:spTree>
    <p:extLst>
      <p:ext uri="{BB962C8B-B14F-4D97-AF65-F5344CB8AC3E}">
        <p14:creationId xmlns:p14="http://schemas.microsoft.com/office/powerpoint/2010/main" val="2973498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www.linkedin.com/groups/12885395/" TargetMode="External"/><Relationship Id="rId7" Type="http://schemas.openxmlformats.org/officeDocument/2006/relationships/image" Target="../media/image2.jpeg"/><Relationship Id="rId12"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energygeographies.org/" TargetMode="External"/><Relationship Id="rId11" Type="http://schemas.openxmlformats.org/officeDocument/2006/relationships/image" Target="../media/image6.jpeg"/><Relationship Id="rId5" Type="http://schemas.openxmlformats.org/officeDocument/2006/relationships/hyperlink" Target="https://www.jiscmail.ac.uk/cgi-bin/webadmin?A0=ENGRG" TargetMode="External"/><Relationship Id="rId10" Type="http://schemas.openxmlformats.org/officeDocument/2006/relationships/image" Target="../media/image5.jpeg"/><Relationship Id="rId4" Type="http://schemas.openxmlformats.org/officeDocument/2006/relationships/hyperlink" Target="https://x.com/EnergyGeography" TargetMode="Externa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arge dam surrounded by water&#10;&#10;Description automatically generated">
            <a:extLst>
              <a:ext uri="{FF2B5EF4-FFF2-40B4-BE49-F238E27FC236}">
                <a16:creationId xmlns:a16="http://schemas.microsoft.com/office/drawing/2014/main" id="{D3AEFD9A-9180-5B6B-F4E3-9C7896269CE5}"/>
              </a:ext>
            </a:extLst>
          </p:cNvPr>
          <p:cNvPicPr>
            <a:picLocks noChangeAspect="1"/>
          </p:cNvPicPr>
          <p:nvPr/>
        </p:nvPicPr>
        <p:blipFill>
          <a:blip r:embed="rId3">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A9D1B6A-B838-4071-F6EC-8EB00B99CF17}"/>
              </a:ext>
            </a:extLst>
          </p:cNvPr>
          <p:cNvSpPr>
            <a:spLocks noGrp="1"/>
          </p:cNvSpPr>
          <p:nvPr>
            <p:ph type="ctrTitle"/>
          </p:nvPr>
        </p:nvSpPr>
        <p:spPr>
          <a:xfrm>
            <a:off x="965200" y="965200"/>
            <a:ext cx="10261600" cy="3564869"/>
          </a:xfrm>
        </p:spPr>
        <p:txBody>
          <a:bodyPr>
            <a:normAutofit fontScale="90000"/>
          </a:bodyPr>
          <a:lstStyle/>
          <a:p>
            <a:pPr algn="l"/>
            <a:r>
              <a:rPr lang="en-US" sz="8100" dirty="0">
                <a:ln w="22225">
                  <a:solidFill>
                    <a:schemeClr val="tx1"/>
                  </a:solidFill>
                  <a:miter lim="800000"/>
                </a:ln>
                <a:noFill/>
              </a:rPr>
              <a:t>Energy Geographies Research Group </a:t>
            </a:r>
            <a:br>
              <a:rPr lang="en-US" sz="8100" dirty="0">
                <a:ln w="22225">
                  <a:solidFill>
                    <a:schemeClr val="tx1"/>
                  </a:solidFill>
                  <a:miter lim="800000"/>
                </a:ln>
                <a:noFill/>
              </a:rPr>
            </a:br>
            <a:r>
              <a:rPr lang="en-US" sz="8100" dirty="0">
                <a:ln w="22225">
                  <a:solidFill>
                    <a:schemeClr val="tx1"/>
                  </a:solidFill>
                  <a:miter lim="800000"/>
                </a:ln>
                <a:noFill/>
              </a:rPr>
              <a:t>Annual General Meeting 2024 </a:t>
            </a:r>
          </a:p>
        </p:txBody>
      </p:sp>
      <p:sp>
        <p:nvSpPr>
          <p:cNvPr id="3" name="Subtitle 2">
            <a:extLst>
              <a:ext uri="{FF2B5EF4-FFF2-40B4-BE49-F238E27FC236}">
                <a16:creationId xmlns:a16="http://schemas.microsoft.com/office/drawing/2014/main" id="{E2AE646F-E806-D794-2EB8-1B2C78168791}"/>
              </a:ext>
            </a:extLst>
          </p:cNvPr>
          <p:cNvSpPr>
            <a:spLocks noGrp="1"/>
          </p:cNvSpPr>
          <p:nvPr>
            <p:ph type="subTitle" idx="1"/>
          </p:nvPr>
        </p:nvSpPr>
        <p:spPr>
          <a:xfrm>
            <a:off x="965200" y="4572002"/>
            <a:ext cx="10261600" cy="1202995"/>
          </a:xfrm>
        </p:spPr>
        <p:txBody>
          <a:bodyPr>
            <a:normAutofit/>
          </a:bodyPr>
          <a:lstStyle/>
          <a:p>
            <a:pPr algn="l"/>
            <a:r>
              <a:rPr lang="en-US" sz="2000" dirty="0"/>
              <a:t>Chair: Catherine Butler </a:t>
            </a:r>
          </a:p>
          <a:p>
            <a:pPr algn="l"/>
            <a:r>
              <a:rPr lang="en-US" sz="2000" dirty="0"/>
              <a:t>Treasurer: Ami Crowther</a:t>
            </a:r>
          </a:p>
          <a:p>
            <a:pPr algn="l"/>
            <a:r>
              <a:rPr lang="en-US" sz="2000" dirty="0"/>
              <a:t>Secretary: Helena Hastie</a:t>
            </a:r>
          </a:p>
        </p:txBody>
      </p:sp>
    </p:spTree>
    <p:extLst>
      <p:ext uri="{BB962C8B-B14F-4D97-AF65-F5344CB8AC3E}">
        <p14:creationId xmlns:p14="http://schemas.microsoft.com/office/powerpoint/2010/main" val="37253521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C38D-117A-BF28-3CA7-90E19131DB5C}"/>
              </a:ext>
            </a:extLst>
          </p:cNvPr>
          <p:cNvSpPr>
            <a:spLocks noGrp="1"/>
          </p:cNvSpPr>
          <p:nvPr>
            <p:ph type="title"/>
          </p:nvPr>
        </p:nvSpPr>
        <p:spPr>
          <a:xfrm>
            <a:off x="640080" y="325369"/>
            <a:ext cx="4368602" cy="1956841"/>
          </a:xfrm>
        </p:spPr>
        <p:txBody>
          <a:bodyPr anchor="b">
            <a:normAutofit fontScale="90000"/>
          </a:bodyPr>
          <a:lstStyle/>
          <a:p>
            <a:r>
              <a:rPr lang="en-GB" sz="5400" dirty="0"/>
              <a:t>RGS Annual Conference 2024</a:t>
            </a:r>
          </a:p>
        </p:txBody>
      </p:sp>
      <p:sp>
        <p:nvSpPr>
          <p:cNvPr id="13" name="Content Placeholder 12">
            <a:extLst>
              <a:ext uri="{FF2B5EF4-FFF2-40B4-BE49-F238E27FC236}">
                <a16:creationId xmlns:a16="http://schemas.microsoft.com/office/drawing/2014/main" id="{08005937-D3C9-B8BE-FBBD-ADE8A6D17872}"/>
              </a:ext>
            </a:extLst>
          </p:cNvPr>
          <p:cNvSpPr>
            <a:spLocks noGrp="1"/>
          </p:cNvSpPr>
          <p:nvPr>
            <p:ph idx="1"/>
          </p:nvPr>
        </p:nvSpPr>
        <p:spPr>
          <a:xfrm>
            <a:off x="640080" y="2872899"/>
            <a:ext cx="4243589" cy="3320668"/>
          </a:xfrm>
        </p:spPr>
        <p:txBody>
          <a:bodyPr>
            <a:normAutofit lnSpcReduction="10000"/>
          </a:bodyPr>
          <a:lstStyle/>
          <a:p>
            <a:r>
              <a:rPr lang="en-US" sz="2200" dirty="0"/>
              <a:t>The group sponsored 9 sessions at the RGS, including two sessions on electricity access in sub-Saharan Africa, led by Helena, Katharina and </a:t>
            </a:r>
            <a:r>
              <a:rPr lang="en-US" sz="2200" dirty="0" err="1"/>
              <a:t>Penlope</a:t>
            </a:r>
            <a:endParaRPr lang="en-US" sz="2200" dirty="0"/>
          </a:p>
          <a:p>
            <a:r>
              <a:rPr lang="en-US" sz="2200" dirty="0"/>
              <a:t>We then held a research group lunch, which was an opportunity for an informal catch up and to meet new members</a:t>
            </a:r>
          </a:p>
        </p:txBody>
      </p:sp>
      <p:pic>
        <p:nvPicPr>
          <p:cNvPr id="9" name="Content Placeholder 8" descr="A group of women standing in front of a building&#10;&#10;Description automatically generated">
            <a:extLst>
              <a:ext uri="{FF2B5EF4-FFF2-40B4-BE49-F238E27FC236}">
                <a16:creationId xmlns:a16="http://schemas.microsoft.com/office/drawing/2014/main" id="{5BA3F7D2-1D8A-2D51-B13E-74EC345D452D}"/>
              </a:ext>
            </a:extLst>
          </p:cNvPr>
          <p:cNvPicPr>
            <a:picLocks noChangeAspect="1"/>
          </p:cNvPicPr>
          <p:nvPr/>
        </p:nvPicPr>
        <p:blipFill>
          <a:blip r:embed="rId3">
            <a:extLst>
              <a:ext uri="{28A0092B-C50C-407E-A947-70E740481C1C}">
                <a14:useLocalDpi xmlns:a14="http://schemas.microsoft.com/office/drawing/2010/main" val="0"/>
              </a:ext>
            </a:extLst>
          </a:blip>
          <a:srcRect r="947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67167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dam surrounded by water&#10;&#10;Description automatically generated">
            <a:extLst>
              <a:ext uri="{FF2B5EF4-FFF2-40B4-BE49-F238E27FC236}">
                <a16:creationId xmlns:a16="http://schemas.microsoft.com/office/drawing/2014/main" id="{040F99D3-9A8E-02F3-555D-9883D49F44D5}"/>
              </a:ext>
            </a:extLst>
          </p:cNvPr>
          <p:cNvPicPr>
            <a:picLocks noChangeAspect="1"/>
          </p:cNvPicPr>
          <p:nvPr/>
        </p:nvPicPr>
        <p:blipFill>
          <a:blip r:embed="rId2">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A34EAD8-934F-2DFF-800A-1AF52794BBE9}"/>
              </a:ext>
            </a:extLst>
          </p:cNvPr>
          <p:cNvSpPr>
            <a:spLocks noGrp="1"/>
          </p:cNvSpPr>
          <p:nvPr>
            <p:ph type="title"/>
          </p:nvPr>
        </p:nvSpPr>
        <p:spPr>
          <a:xfrm>
            <a:off x="965200" y="965200"/>
            <a:ext cx="10261600" cy="3564869"/>
          </a:xfrm>
        </p:spPr>
        <p:txBody>
          <a:bodyPr vert="horz" lIns="91440" tIns="45720" rIns="91440" bIns="45720" rtlCol="0" anchor="b">
            <a:normAutofit fontScale="90000"/>
          </a:bodyPr>
          <a:lstStyle/>
          <a:p>
            <a:r>
              <a:rPr lang="en-US" sz="11500" dirty="0">
                <a:ln w="22225">
                  <a:solidFill>
                    <a:schemeClr val="tx1"/>
                  </a:solidFill>
                  <a:miter lim="800000"/>
                </a:ln>
                <a:noFill/>
              </a:rPr>
              <a:t>Future Activities, Plans &amp; Proposals </a:t>
            </a:r>
          </a:p>
        </p:txBody>
      </p:sp>
      <p:sp>
        <p:nvSpPr>
          <p:cNvPr id="3" name="Text Placeholder 2">
            <a:extLst>
              <a:ext uri="{FF2B5EF4-FFF2-40B4-BE49-F238E27FC236}">
                <a16:creationId xmlns:a16="http://schemas.microsoft.com/office/drawing/2014/main" id="{62E8BBB0-3A65-DD54-35EA-CA3088F7AA9C}"/>
              </a:ext>
            </a:extLst>
          </p:cNvPr>
          <p:cNvSpPr>
            <a:spLocks noGrp="1"/>
          </p:cNvSpPr>
          <p:nvPr>
            <p:ph type="body" idx="1"/>
          </p:nvPr>
        </p:nvSpPr>
        <p:spPr>
          <a:xfrm>
            <a:off x="965200" y="4572002"/>
            <a:ext cx="10261600" cy="1202995"/>
          </a:xfrm>
        </p:spPr>
        <p:txBody>
          <a:bodyPr vert="horz" lIns="91440" tIns="45720" rIns="91440" bIns="45720" rtlCol="0">
            <a:normAutofit/>
          </a:bodyPr>
          <a:lstStyle/>
          <a:p>
            <a:r>
              <a:rPr lang="en-US" sz="3200" dirty="0">
                <a:solidFill>
                  <a:schemeClr val="tx1"/>
                </a:solidFill>
              </a:rPr>
              <a:t>Open discussion on next years activities, plans and proposals</a:t>
            </a:r>
          </a:p>
        </p:txBody>
      </p:sp>
    </p:spTree>
    <p:extLst>
      <p:ext uri="{BB962C8B-B14F-4D97-AF65-F5344CB8AC3E}">
        <p14:creationId xmlns:p14="http://schemas.microsoft.com/office/powerpoint/2010/main" val="116233476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E9EB9-9D2F-CB7A-3B8A-BDC07B6C2755}"/>
              </a:ext>
            </a:extLst>
          </p:cNvPr>
          <p:cNvSpPr>
            <a:spLocks noGrp="1"/>
          </p:cNvSpPr>
          <p:nvPr>
            <p:ph type="title"/>
          </p:nvPr>
        </p:nvSpPr>
        <p:spPr>
          <a:xfrm>
            <a:off x="838200" y="365125"/>
            <a:ext cx="7162800" cy="1325563"/>
          </a:xfrm>
        </p:spPr>
        <p:txBody>
          <a:bodyPr/>
          <a:lstStyle/>
          <a:p>
            <a:r>
              <a:rPr lang="en-US" dirty="0"/>
              <a:t>Activities for 2024/25 – discussion points…</a:t>
            </a:r>
          </a:p>
        </p:txBody>
      </p:sp>
      <p:sp>
        <p:nvSpPr>
          <p:cNvPr id="5" name="Content Placeholder 4">
            <a:extLst>
              <a:ext uri="{FF2B5EF4-FFF2-40B4-BE49-F238E27FC236}">
                <a16:creationId xmlns:a16="http://schemas.microsoft.com/office/drawing/2014/main" id="{141F2758-678E-9D38-B378-4B3B87D52C0C}"/>
              </a:ext>
            </a:extLst>
          </p:cNvPr>
          <p:cNvSpPr>
            <a:spLocks noGrp="1"/>
          </p:cNvSpPr>
          <p:nvPr>
            <p:ph idx="1"/>
          </p:nvPr>
        </p:nvSpPr>
        <p:spPr>
          <a:xfrm>
            <a:off x="838200" y="2141537"/>
            <a:ext cx="10515600" cy="4351338"/>
          </a:xfrm>
        </p:spPr>
        <p:txBody>
          <a:bodyPr/>
          <a:lstStyle/>
          <a:p>
            <a:r>
              <a:rPr lang="en-US" dirty="0"/>
              <a:t>Sub-committee meeting of the RGS research groups and our annual reporting –  slides from today available online next week</a:t>
            </a:r>
          </a:p>
          <a:p>
            <a:r>
              <a:rPr lang="en-US" dirty="0"/>
              <a:t>Annual Conference 2025 – conference 27</a:t>
            </a:r>
            <a:r>
              <a:rPr lang="en-US" baseline="30000" dirty="0"/>
              <a:t>th</a:t>
            </a:r>
            <a:r>
              <a:rPr lang="en-US" dirty="0"/>
              <a:t>-29</a:t>
            </a:r>
            <a:r>
              <a:rPr lang="en-US" baseline="30000" dirty="0"/>
              <a:t>th</a:t>
            </a:r>
            <a:r>
              <a:rPr lang="en-US" dirty="0"/>
              <a:t> August 2025; calls out November/December. Theme is Creativity! </a:t>
            </a:r>
          </a:p>
          <a:p>
            <a:pPr lvl="1"/>
            <a:r>
              <a:rPr lang="en-US" dirty="0"/>
              <a:t>Thoughts about sessions, proposals, </a:t>
            </a:r>
            <a:r>
              <a:rPr lang="en-US" dirty="0" err="1"/>
              <a:t>Engrg</a:t>
            </a:r>
            <a:r>
              <a:rPr lang="en-US" dirty="0"/>
              <a:t> sponsorship or additional support!</a:t>
            </a:r>
          </a:p>
          <a:p>
            <a:r>
              <a:rPr lang="en-US" dirty="0"/>
              <a:t>PGR Midterm Conference – highlight and encourage submissions/sessions on energy geographies</a:t>
            </a:r>
          </a:p>
          <a:p>
            <a:endParaRPr lang="en-US" dirty="0"/>
          </a:p>
          <a:p>
            <a:endParaRPr lang="en-US" dirty="0"/>
          </a:p>
        </p:txBody>
      </p:sp>
      <p:pic>
        <p:nvPicPr>
          <p:cNvPr id="6" name="Content Placeholder 4">
            <a:extLst>
              <a:ext uri="{FF2B5EF4-FFF2-40B4-BE49-F238E27FC236}">
                <a16:creationId xmlns:a16="http://schemas.microsoft.com/office/drawing/2014/main" id="{8ABA506B-A7E6-6E4B-8F22-B44B2B8A866A}"/>
              </a:ext>
            </a:extLst>
          </p:cNvPr>
          <p:cNvPicPr>
            <a:picLocks noChangeAspect="1"/>
          </p:cNvPicPr>
          <p:nvPr/>
        </p:nvPicPr>
        <p:blipFill>
          <a:blip r:embed="rId3"/>
          <a:stretch>
            <a:fillRect/>
          </a:stretch>
        </p:blipFill>
        <p:spPr>
          <a:xfrm>
            <a:off x="8984584" y="21944"/>
            <a:ext cx="3207415" cy="1803681"/>
          </a:xfrm>
          <a:prstGeom prst="rect">
            <a:avLst/>
          </a:prstGeom>
        </p:spPr>
      </p:pic>
      <p:pic>
        <p:nvPicPr>
          <p:cNvPr id="7" name="Content Placeholder 4">
            <a:extLst>
              <a:ext uri="{FF2B5EF4-FFF2-40B4-BE49-F238E27FC236}">
                <a16:creationId xmlns:a16="http://schemas.microsoft.com/office/drawing/2014/main" id="{CDFEF002-A68A-695B-374C-52B753367022}"/>
              </a:ext>
            </a:extLst>
          </p:cNvPr>
          <p:cNvPicPr>
            <a:picLocks noChangeAspect="1"/>
          </p:cNvPicPr>
          <p:nvPr/>
        </p:nvPicPr>
        <p:blipFill>
          <a:blip r:embed="rId3"/>
          <a:stretch>
            <a:fillRect/>
          </a:stretch>
        </p:blipFill>
        <p:spPr>
          <a:xfrm>
            <a:off x="8984585" y="21944"/>
            <a:ext cx="3207415" cy="1803681"/>
          </a:xfrm>
          <a:prstGeom prst="rect">
            <a:avLst/>
          </a:prstGeom>
        </p:spPr>
      </p:pic>
    </p:spTree>
    <p:extLst>
      <p:ext uri="{BB962C8B-B14F-4D97-AF65-F5344CB8AC3E}">
        <p14:creationId xmlns:p14="http://schemas.microsoft.com/office/powerpoint/2010/main" val="2127924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473D-0385-4FF6-7B76-F89A5BC26300}"/>
              </a:ext>
            </a:extLst>
          </p:cNvPr>
          <p:cNvSpPr>
            <a:spLocks noGrp="1"/>
          </p:cNvSpPr>
          <p:nvPr>
            <p:ph type="title"/>
          </p:nvPr>
        </p:nvSpPr>
        <p:spPr>
          <a:xfrm>
            <a:off x="838200" y="365125"/>
            <a:ext cx="7717971" cy="1325563"/>
          </a:xfrm>
        </p:spPr>
        <p:txBody>
          <a:bodyPr/>
          <a:lstStyle/>
          <a:p>
            <a:r>
              <a:rPr lang="en-US" dirty="0"/>
              <a:t>Activities for 2024/25 – discussion points…</a:t>
            </a:r>
          </a:p>
        </p:txBody>
      </p:sp>
      <p:sp>
        <p:nvSpPr>
          <p:cNvPr id="3" name="Content Placeholder 2">
            <a:extLst>
              <a:ext uri="{FF2B5EF4-FFF2-40B4-BE49-F238E27FC236}">
                <a16:creationId xmlns:a16="http://schemas.microsoft.com/office/drawing/2014/main" id="{1A83B2E1-C41E-2834-1AAB-7CA2B1D4BEB4}"/>
              </a:ext>
            </a:extLst>
          </p:cNvPr>
          <p:cNvSpPr>
            <a:spLocks noGrp="1"/>
          </p:cNvSpPr>
          <p:nvPr>
            <p:ph idx="1"/>
          </p:nvPr>
        </p:nvSpPr>
        <p:spPr>
          <a:xfrm>
            <a:off x="674914" y="2266496"/>
            <a:ext cx="10515600" cy="4351338"/>
          </a:xfrm>
        </p:spPr>
        <p:txBody>
          <a:bodyPr/>
          <a:lstStyle/>
          <a:p>
            <a:r>
              <a:rPr lang="en-US" dirty="0"/>
              <a:t>Awards and Prizes – development of current prizes? Other possible prizes we could develop? </a:t>
            </a:r>
          </a:p>
          <a:p>
            <a:r>
              <a:rPr lang="en-US" dirty="0"/>
              <a:t>PGR event – Nivedita Singh (PGR rep) proposal in development “Pathways to Sustainable Futures: Just Energy Transitions and </a:t>
            </a:r>
            <a:r>
              <a:rPr lang="en-US" dirty="0" err="1"/>
              <a:t>Decarbonisation</a:t>
            </a:r>
            <a:r>
              <a:rPr lang="en-US" dirty="0"/>
              <a:t>”</a:t>
            </a:r>
          </a:p>
          <a:p>
            <a:r>
              <a:rPr lang="en-US" dirty="0"/>
              <a:t>Webinar Series – theme for next year? Timing? </a:t>
            </a:r>
          </a:p>
          <a:p>
            <a:r>
              <a:rPr lang="en-US" dirty="0"/>
              <a:t>Other ideas for activities – EDI related? Website development updates? Social Media presence?</a:t>
            </a:r>
          </a:p>
          <a:p>
            <a:endParaRPr lang="en-US" dirty="0"/>
          </a:p>
          <a:p>
            <a:endParaRPr lang="en-US" dirty="0"/>
          </a:p>
        </p:txBody>
      </p:sp>
      <p:pic>
        <p:nvPicPr>
          <p:cNvPr id="4" name="Content Placeholder 4">
            <a:extLst>
              <a:ext uri="{FF2B5EF4-FFF2-40B4-BE49-F238E27FC236}">
                <a16:creationId xmlns:a16="http://schemas.microsoft.com/office/drawing/2014/main" id="{C2F46E05-C905-EB2D-C612-FA91D510C7DB}"/>
              </a:ext>
            </a:extLst>
          </p:cNvPr>
          <p:cNvPicPr>
            <a:picLocks noChangeAspect="1"/>
          </p:cNvPicPr>
          <p:nvPr/>
        </p:nvPicPr>
        <p:blipFill>
          <a:blip r:embed="rId3"/>
          <a:stretch>
            <a:fillRect/>
          </a:stretch>
        </p:blipFill>
        <p:spPr>
          <a:xfrm>
            <a:off x="8984585" y="21944"/>
            <a:ext cx="3207415" cy="1803681"/>
          </a:xfrm>
          <a:prstGeom prst="rect">
            <a:avLst/>
          </a:prstGeom>
        </p:spPr>
      </p:pic>
    </p:spTree>
    <p:extLst>
      <p:ext uri="{BB962C8B-B14F-4D97-AF65-F5344CB8AC3E}">
        <p14:creationId xmlns:p14="http://schemas.microsoft.com/office/powerpoint/2010/main" val="229732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dam surrounded by water&#10;&#10;Description automatically generated">
            <a:extLst>
              <a:ext uri="{FF2B5EF4-FFF2-40B4-BE49-F238E27FC236}">
                <a16:creationId xmlns:a16="http://schemas.microsoft.com/office/drawing/2014/main" id="{040F99D3-9A8E-02F3-555D-9883D49F44D5}"/>
              </a:ext>
            </a:extLst>
          </p:cNvPr>
          <p:cNvPicPr>
            <a:picLocks noChangeAspect="1"/>
          </p:cNvPicPr>
          <p:nvPr/>
        </p:nvPicPr>
        <p:blipFill>
          <a:blip r:embed="rId3">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A34EAD8-934F-2DFF-800A-1AF52794BBE9}"/>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1500">
                <a:ln w="22225">
                  <a:solidFill>
                    <a:schemeClr val="tx1"/>
                  </a:solidFill>
                  <a:miter lim="800000"/>
                </a:ln>
                <a:noFill/>
              </a:rPr>
              <a:t>Hustings </a:t>
            </a:r>
          </a:p>
        </p:txBody>
      </p:sp>
      <p:sp>
        <p:nvSpPr>
          <p:cNvPr id="3" name="Text Placeholder 2">
            <a:extLst>
              <a:ext uri="{FF2B5EF4-FFF2-40B4-BE49-F238E27FC236}">
                <a16:creationId xmlns:a16="http://schemas.microsoft.com/office/drawing/2014/main" id="{62E8BBB0-3A65-DD54-35EA-CA3088F7AA9C}"/>
              </a:ext>
            </a:extLst>
          </p:cNvPr>
          <p:cNvSpPr>
            <a:spLocks noGrp="1"/>
          </p:cNvSpPr>
          <p:nvPr>
            <p:ph type="body" idx="1"/>
          </p:nvPr>
        </p:nvSpPr>
        <p:spPr>
          <a:xfrm>
            <a:off x="965200" y="4572002"/>
            <a:ext cx="10261600" cy="1202995"/>
          </a:xfrm>
        </p:spPr>
        <p:txBody>
          <a:bodyPr vert="horz" lIns="91440" tIns="45720" rIns="91440" bIns="45720" rtlCol="0">
            <a:normAutofit/>
          </a:bodyPr>
          <a:lstStyle/>
          <a:p>
            <a:r>
              <a:rPr lang="en-US" sz="3200">
                <a:solidFill>
                  <a:schemeClr val="tx1"/>
                </a:solidFill>
              </a:rPr>
              <a:t>Update on the committee and introducing our nominees for new committee members</a:t>
            </a:r>
          </a:p>
        </p:txBody>
      </p:sp>
    </p:spTree>
    <p:extLst>
      <p:ext uri="{BB962C8B-B14F-4D97-AF65-F5344CB8AC3E}">
        <p14:creationId xmlns:p14="http://schemas.microsoft.com/office/powerpoint/2010/main" val="414053559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2019-5A93-7D48-7EA9-B234853E92A7}"/>
              </a:ext>
            </a:extLst>
          </p:cNvPr>
          <p:cNvSpPr>
            <a:spLocks noGrp="1"/>
          </p:cNvSpPr>
          <p:nvPr>
            <p:ph type="title"/>
          </p:nvPr>
        </p:nvSpPr>
        <p:spPr>
          <a:xfrm>
            <a:off x="838200" y="500062"/>
            <a:ext cx="10515600" cy="1325563"/>
          </a:xfrm>
        </p:spPr>
        <p:txBody>
          <a:bodyPr/>
          <a:lstStyle/>
          <a:p>
            <a:r>
              <a:rPr lang="en-US" dirty="0"/>
              <a:t>Update on committee membership</a:t>
            </a:r>
          </a:p>
        </p:txBody>
      </p:sp>
      <p:sp>
        <p:nvSpPr>
          <p:cNvPr id="3" name="Content Placeholder 2">
            <a:extLst>
              <a:ext uri="{FF2B5EF4-FFF2-40B4-BE49-F238E27FC236}">
                <a16:creationId xmlns:a16="http://schemas.microsoft.com/office/drawing/2014/main" id="{156CCE46-D32B-A624-4D3C-05A53E27A67E}"/>
              </a:ext>
            </a:extLst>
          </p:cNvPr>
          <p:cNvSpPr>
            <a:spLocks noGrp="1"/>
          </p:cNvSpPr>
          <p:nvPr>
            <p:ph idx="1"/>
          </p:nvPr>
        </p:nvSpPr>
        <p:spPr/>
        <p:txBody>
          <a:bodyPr/>
          <a:lstStyle/>
          <a:p>
            <a:r>
              <a:rPr lang="en-US" dirty="0"/>
              <a:t>Committee membership – 25 members on our committee in 2024 with roles across most areas identified by the RGS</a:t>
            </a:r>
          </a:p>
          <a:p>
            <a:r>
              <a:rPr lang="en-US" dirty="0"/>
              <a:t>4 committee members have stepped down this year – Secretary Rachel </a:t>
            </a:r>
            <a:r>
              <a:rPr lang="en-US" dirty="0" err="1"/>
              <a:t>Macrorie</a:t>
            </a:r>
            <a:r>
              <a:rPr lang="en-US" dirty="0"/>
              <a:t>, Leonard </a:t>
            </a:r>
            <a:r>
              <a:rPr lang="en-US" dirty="0" err="1"/>
              <a:t>Schliesser</a:t>
            </a:r>
            <a:r>
              <a:rPr lang="en-US" dirty="0"/>
              <a:t> PGR rep, two general committee members Laure-Anne </a:t>
            </a:r>
            <a:r>
              <a:rPr lang="en-US" dirty="0" err="1"/>
              <a:t>Pluhmans</a:t>
            </a:r>
            <a:r>
              <a:rPr lang="en-US" dirty="0"/>
              <a:t> and Elspeth Opperman. 1 has stepped back from their official role as Awards officer – Jess Britton – to become a general committee member</a:t>
            </a:r>
          </a:p>
          <a:p>
            <a:r>
              <a:rPr lang="en-US" dirty="0"/>
              <a:t>Recruited for Secretary role, Awards Officer/Coordinator role, PGR role, and an ECR role, also welcoming a new general committee member and opening the invitation for others</a:t>
            </a:r>
          </a:p>
          <a:p>
            <a:endParaRPr lang="en-US" dirty="0"/>
          </a:p>
        </p:txBody>
      </p:sp>
    </p:spTree>
    <p:extLst>
      <p:ext uri="{BB962C8B-B14F-4D97-AF65-F5344CB8AC3E}">
        <p14:creationId xmlns:p14="http://schemas.microsoft.com/office/powerpoint/2010/main" val="2175594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7C0C-340B-E84B-5E19-9F492860A65F}"/>
              </a:ext>
            </a:extLst>
          </p:cNvPr>
          <p:cNvSpPr>
            <a:spLocks noGrp="1"/>
          </p:cNvSpPr>
          <p:nvPr>
            <p:ph type="title"/>
          </p:nvPr>
        </p:nvSpPr>
        <p:spPr/>
        <p:txBody>
          <a:bodyPr/>
          <a:lstStyle/>
          <a:p>
            <a:r>
              <a:rPr lang="en-US" dirty="0"/>
              <a:t>Nominee for Secretary</a:t>
            </a:r>
          </a:p>
        </p:txBody>
      </p:sp>
      <p:sp>
        <p:nvSpPr>
          <p:cNvPr id="3" name="Subtitle 2">
            <a:extLst>
              <a:ext uri="{FF2B5EF4-FFF2-40B4-BE49-F238E27FC236}">
                <a16:creationId xmlns:a16="http://schemas.microsoft.com/office/drawing/2014/main" id="{B3F0E9FC-CC22-8ED8-D477-364D4234EA56}"/>
              </a:ext>
            </a:extLst>
          </p:cNvPr>
          <p:cNvSpPr>
            <a:spLocks noGrp="1"/>
          </p:cNvSpPr>
          <p:nvPr>
            <p:ph idx="1"/>
          </p:nvPr>
        </p:nvSpPr>
        <p:spPr/>
        <p:txBody>
          <a:bodyPr>
            <a:normAutofit/>
          </a:bodyPr>
          <a:lstStyle/>
          <a:p>
            <a:pPr marL="0" indent="0">
              <a:buNone/>
            </a:pPr>
            <a:r>
              <a:rPr lang="en-GB" b="1" dirty="0"/>
              <a:t>Helena Hastie</a:t>
            </a:r>
          </a:p>
          <a:p>
            <a:pPr marL="0" indent="0">
              <a:buNone/>
            </a:pPr>
            <a:r>
              <a:rPr lang="en-GB" dirty="0"/>
              <a:t>Associate Lecturer in Human Geography</a:t>
            </a:r>
          </a:p>
          <a:p>
            <a:pPr marL="0" indent="0">
              <a:buNone/>
            </a:pPr>
            <a:r>
              <a:rPr lang="en-GB" dirty="0"/>
              <a:t>University of Exeter</a:t>
            </a:r>
          </a:p>
        </p:txBody>
      </p:sp>
      <p:pic>
        <p:nvPicPr>
          <p:cNvPr id="5" name="Picture 4" descr="A person with sunglasses on her head&#10;&#10;Description automatically generated">
            <a:extLst>
              <a:ext uri="{FF2B5EF4-FFF2-40B4-BE49-F238E27FC236}">
                <a16:creationId xmlns:a16="http://schemas.microsoft.com/office/drawing/2014/main" id="{D2AE2C22-F7D3-8366-BB80-2F261367B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890" y="0"/>
            <a:ext cx="2851935" cy="3708665"/>
          </a:xfrm>
          <a:prstGeom prst="rect">
            <a:avLst/>
          </a:prstGeom>
        </p:spPr>
      </p:pic>
      <p:sp>
        <p:nvSpPr>
          <p:cNvPr id="6" name="TextBox 5">
            <a:extLst>
              <a:ext uri="{FF2B5EF4-FFF2-40B4-BE49-F238E27FC236}">
                <a16:creationId xmlns:a16="http://schemas.microsoft.com/office/drawing/2014/main" id="{AFA15519-C44A-F5BE-577A-5E995D7AA833}"/>
              </a:ext>
            </a:extLst>
          </p:cNvPr>
          <p:cNvSpPr txBox="1"/>
          <p:nvPr/>
        </p:nvSpPr>
        <p:spPr>
          <a:xfrm>
            <a:off x="838200" y="3630553"/>
            <a:ext cx="7448764" cy="2862322"/>
          </a:xfrm>
          <a:prstGeom prst="rect">
            <a:avLst/>
          </a:prstGeom>
          <a:noFill/>
        </p:spPr>
        <p:txBody>
          <a:bodyPr wrap="square" rtlCol="0">
            <a:spAutoFit/>
          </a:bodyPr>
          <a:lstStyle/>
          <a:p>
            <a:pPr algn="just"/>
            <a:r>
              <a:rPr lang="en-GB" sz="2000" dirty="0"/>
              <a:t>I have just completed a PhD looking at energy transitions and electricity access in Eswatini (formerly Swaziland). I’ve been a committee member of the </a:t>
            </a:r>
            <a:r>
              <a:rPr lang="en-GB" sz="2000" dirty="0" err="1"/>
              <a:t>EnGRG</a:t>
            </a:r>
            <a:r>
              <a:rPr lang="en-GB" sz="2000" dirty="0"/>
              <a:t> for the past two years and served as awards officer for that time. My research interests are on household access to electricity, the transition to renewable energy, and the reduction of poverty in sub-Saharan Africa. As Secretary I look forward to continuing to contribute to the committee and further develop the reach and impact of the group’s activities and energy geographies more broadly. </a:t>
            </a:r>
          </a:p>
        </p:txBody>
      </p:sp>
    </p:spTree>
    <p:extLst>
      <p:ext uri="{BB962C8B-B14F-4D97-AF65-F5344CB8AC3E}">
        <p14:creationId xmlns:p14="http://schemas.microsoft.com/office/powerpoint/2010/main" val="2882669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DFD2-B69C-47C5-2DAF-A90ECCF2C3D8}"/>
              </a:ext>
            </a:extLst>
          </p:cNvPr>
          <p:cNvSpPr>
            <a:spLocks noGrp="1"/>
          </p:cNvSpPr>
          <p:nvPr>
            <p:ph type="title"/>
          </p:nvPr>
        </p:nvSpPr>
        <p:spPr/>
        <p:txBody>
          <a:bodyPr/>
          <a:lstStyle/>
          <a:p>
            <a:r>
              <a:rPr lang="en-US" dirty="0"/>
              <a:t>Nominee for Awards Coordinator</a:t>
            </a:r>
          </a:p>
        </p:txBody>
      </p:sp>
      <p:sp>
        <p:nvSpPr>
          <p:cNvPr id="3" name="Subtitle 2">
            <a:extLst>
              <a:ext uri="{FF2B5EF4-FFF2-40B4-BE49-F238E27FC236}">
                <a16:creationId xmlns:a16="http://schemas.microsoft.com/office/drawing/2014/main" id="{B3F0E9FC-CC22-8ED8-D477-364D4234EA56}"/>
              </a:ext>
            </a:extLst>
          </p:cNvPr>
          <p:cNvSpPr>
            <a:spLocks noGrp="1"/>
          </p:cNvSpPr>
          <p:nvPr>
            <p:ph idx="1"/>
          </p:nvPr>
        </p:nvSpPr>
        <p:spPr/>
        <p:txBody>
          <a:bodyPr>
            <a:normAutofit/>
          </a:bodyPr>
          <a:lstStyle/>
          <a:p>
            <a:pPr marL="0" indent="0">
              <a:buNone/>
            </a:pPr>
            <a:r>
              <a:rPr lang="en-GB" b="1" dirty="0" err="1"/>
              <a:t>Idalina</a:t>
            </a:r>
            <a:r>
              <a:rPr lang="en-GB" b="1" dirty="0"/>
              <a:t> Baptista</a:t>
            </a:r>
          </a:p>
          <a:p>
            <a:pPr marL="0" indent="0">
              <a:buNone/>
            </a:pPr>
            <a:r>
              <a:rPr lang="en-GB" dirty="0"/>
              <a:t>University of Oxford</a:t>
            </a:r>
          </a:p>
        </p:txBody>
      </p:sp>
      <p:sp>
        <p:nvSpPr>
          <p:cNvPr id="6" name="TextBox 5">
            <a:extLst>
              <a:ext uri="{FF2B5EF4-FFF2-40B4-BE49-F238E27FC236}">
                <a16:creationId xmlns:a16="http://schemas.microsoft.com/office/drawing/2014/main" id="{AFA15519-C44A-F5BE-577A-5E995D7AA833}"/>
              </a:ext>
            </a:extLst>
          </p:cNvPr>
          <p:cNvSpPr txBox="1"/>
          <p:nvPr/>
        </p:nvSpPr>
        <p:spPr>
          <a:xfrm>
            <a:off x="838200" y="3035240"/>
            <a:ext cx="7448764" cy="3477875"/>
          </a:xfrm>
          <a:prstGeom prst="rect">
            <a:avLst/>
          </a:prstGeom>
          <a:noFill/>
        </p:spPr>
        <p:txBody>
          <a:bodyPr wrap="square" rtlCol="0">
            <a:spAutoFit/>
          </a:bodyPr>
          <a:lstStyle/>
          <a:p>
            <a:pPr algn="just"/>
            <a:r>
              <a:rPr lang="en-GB" sz="2000" b="0" i="0" u="none" strike="noStrike" dirty="0">
                <a:solidFill>
                  <a:srgbClr val="212121"/>
                </a:solidFill>
                <a:effectLst/>
                <a:latin typeface="Aptos" panose="020B0004020202020204" pitchFamily="34" charset="0"/>
              </a:rPr>
              <a:t>I am an Associate Professor at the University of Oxford with research interests in colonial and post-colonial geographies of urban energy infrastructure and urbanisation. As an Awards Officer, I look forward to working with the </a:t>
            </a:r>
            <a:r>
              <a:rPr lang="en-GB" sz="2000" b="0" i="0" u="none" strike="noStrike" dirty="0" err="1">
                <a:solidFill>
                  <a:srgbClr val="212121"/>
                </a:solidFill>
                <a:effectLst/>
                <a:latin typeface="Aptos" panose="020B0004020202020204" pitchFamily="34" charset="0"/>
              </a:rPr>
              <a:t>EnGRG’s</a:t>
            </a:r>
            <a:r>
              <a:rPr lang="en-GB" sz="2000" b="0" i="0" u="none" strike="noStrike" dirty="0">
                <a:solidFill>
                  <a:srgbClr val="212121"/>
                </a:solidFill>
                <a:effectLst/>
                <a:latin typeface="Aptos" panose="020B0004020202020204" pitchFamily="34" charset="0"/>
              </a:rPr>
              <a:t> committee and group members to continue deepening our understanding of the geographical dimensions of energy issues through research, teaching, and activism. The </a:t>
            </a:r>
            <a:r>
              <a:rPr lang="en-GB" sz="2000" b="0" i="0" u="none" strike="noStrike" dirty="0" err="1">
                <a:solidFill>
                  <a:srgbClr val="212121"/>
                </a:solidFill>
                <a:effectLst/>
                <a:latin typeface="Aptos" panose="020B0004020202020204" pitchFamily="34" charset="0"/>
              </a:rPr>
              <a:t>EnGRG’s</a:t>
            </a:r>
            <a:r>
              <a:rPr lang="en-GB" sz="2000" b="0" i="0" u="none" strike="noStrike" dirty="0">
                <a:solidFill>
                  <a:srgbClr val="212121"/>
                </a:solidFill>
                <a:effectLst/>
                <a:latin typeface="Aptos" panose="020B0004020202020204" pitchFamily="34" charset="0"/>
              </a:rPr>
              <a:t> awards are excellent opportunities to celebrate outstanding work by students who are the next generation of professionals, policymakers, educators, researchers, and/or activists driving forward the group’s interests and agenda.</a:t>
            </a:r>
            <a:endParaRPr lang="en-GB" sz="2000" dirty="0"/>
          </a:p>
        </p:txBody>
      </p:sp>
      <p:pic>
        <p:nvPicPr>
          <p:cNvPr id="1026" name="Picture 2">
            <a:extLst>
              <a:ext uri="{FF2B5EF4-FFF2-40B4-BE49-F238E27FC236}">
                <a16:creationId xmlns:a16="http://schemas.microsoft.com/office/drawing/2014/main" id="{ECEF4893-D8BA-9AB3-9732-DADFFEDB0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342265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EEB6FC-E853-C5FE-73D9-325DBC6298B3}"/>
              </a:ext>
            </a:extLst>
          </p:cNvPr>
          <p:cNvPicPr>
            <a:picLocks noChangeAspect="1"/>
          </p:cNvPicPr>
          <p:nvPr/>
        </p:nvPicPr>
        <p:blipFill>
          <a:blip r:embed="rId4"/>
          <a:stretch>
            <a:fillRect/>
          </a:stretch>
        </p:blipFill>
        <p:spPr>
          <a:xfrm>
            <a:off x="8996277" y="0"/>
            <a:ext cx="2741526" cy="3174124"/>
          </a:xfrm>
          <a:prstGeom prst="rect">
            <a:avLst/>
          </a:prstGeom>
        </p:spPr>
      </p:pic>
    </p:spTree>
    <p:extLst>
      <p:ext uri="{BB962C8B-B14F-4D97-AF65-F5344CB8AC3E}">
        <p14:creationId xmlns:p14="http://schemas.microsoft.com/office/powerpoint/2010/main" val="604837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C037-D8A4-8EAC-8065-68A663860153}"/>
              </a:ext>
            </a:extLst>
          </p:cNvPr>
          <p:cNvSpPr>
            <a:spLocks noGrp="1"/>
          </p:cNvSpPr>
          <p:nvPr>
            <p:ph type="title"/>
          </p:nvPr>
        </p:nvSpPr>
        <p:spPr/>
        <p:txBody>
          <a:bodyPr/>
          <a:lstStyle/>
          <a:p>
            <a:r>
              <a:rPr lang="en-US" dirty="0"/>
              <a:t>Nominee for Post Graduate Rep</a:t>
            </a:r>
          </a:p>
        </p:txBody>
      </p:sp>
      <p:sp>
        <p:nvSpPr>
          <p:cNvPr id="3" name="Subtitle 2">
            <a:extLst>
              <a:ext uri="{FF2B5EF4-FFF2-40B4-BE49-F238E27FC236}">
                <a16:creationId xmlns:a16="http://schemas.microsoft.com/office/drawing/2014/main" id="{B3F0E9FC-CC22-8ED8-D477-364D4234EA56}"/>
              </a:ext>
            </a:extLst>
          </p:cNvPr>
          <p:cNvSpPr>
            <a:spLocks noGrp="1"/>
          </p:cNvSpPr>
          <p:nvPr>
            <p:ph idx="1"/>
          </p:nvPr>
        </p:nvSpPr>
        <p:spPr/>
        <p:txBody>
          <a:bodyPr>
            <a:normAutofit/>
          </a:bodyPr>
          <a:lstStyle/>
          <a:p>
            <a:pPr marL="0" indent="0">
              <a:buNone/>
            </a:pPr>
            <a:r>
              <a:rPr lang="en-GB" b="1" dirty="0" err="1"/>
              <a:t>Nayani</a:t>
            </a:r>
            <a:r>
              <a:rPr lang="en-GB" b="1" dirty="0"/>
              <a:t> Ghoshal</a:t>
            </a:r>
          </a:p>
          <a:p>
            <a:pPr marL="0" indent="0">
              <a:buNone/>
            </a:pPr>
            <a:r>
              <a:rPr lang="en-GB" b="1" dirty="0"/>
              <a:t>PhD Candidate</a:t>
            </a:r>
          </a:p>
          <a:p>
            <a:pPr marL="0" indent="0">
              <a:buNone/>
            </a:pPr>
            <a:r>
              <a:rPr lang="en-GB" dirty="0"/>
              <a:t>University of Exeter</a:t>
            </a:r>
          </a:p>
        </p:txBody>
      </p:sp>
      <p:sp>
        <p:nvSpPr>
          <p:cNvPr id="6" name="TextBox 5">
            <a:extLst>
              <a:ext uri="{FF2B5EF4-FFF2-40B4-BE49-F238E27FC236}">
                <a16:creationId xmlns:a16="http://schemas.microsoft.com/office/drawing/2014/main" id="{AFA15519-C44A-F5BE-577A-5E995D7AA833}"/>
              </a:ext>
            </a:extLst>
          </p:cNvPr>
          <p:cNvSpPr txBox="1"/>
          <p:nvPr/>
        </p:nvSpPr>
        <p:spPr>
          <a:xfrm>
            <a:off x="838200" y="3449578"/>
            <a:ext cx="7448764" cy="3170099"/>
          </a:xfrm>
          <a:prstGeom prst="rect">
            <a:avLst/>
          </a:prstGeom>
          <a:noFill/>
        </p:spPr>
        <p:txBody>
          <a:bodyPr wrap="square" rtlCol="0">
            <a:spAutoFit/>
          </a:bodyPr>
          <a:lstStyle/>
          <a:p>
            <a:pPr algn="just"/>
            <a:r>
              <a:rPr lang="en-GB" sz="2000" b="0" i="0" dirty="0">
                <a:solidFill>
                  <a:srgbClr val="333333"/>
                </a:solidFill>
                <a:effectLst/>
                <a:highlight>
                  <a:srgbClr val="FFFFFF"/>
                </a:highlight>
                <a:latin typeface="Aptos" panose="020B0004020202020204" pitchFamily="34" charset="0"/>
              </a:rPr>
              <a:t>I started my PHD with a scholarship from UKRI EPSRC within the Environment and Sustainability Research Group based at the Department of Human Geography, the University of Exeter. In my research, titled “Net Zero Energy Transition in Rural Landscapes: A Study into the Interface between Technology, Livelihood, and Climate”, I aim to investigate the energy justice issues related to net-zero energy transition and its impact on the everyday life and livelihood of the people who are directly and indirectly impacted both positively and negatively. As PGR rep I hope to support the development of new activities for the post graduate community. </a:t>
            </a:r>
            <a:endParaRPr lang="en-GB" sz="2000" dirty="0">
              <a:latin typeface="Aptos" panose="020B0004020202020204" pitchFamily="34" charset="0"/>
            </a:endParaRPr>
          </a:p>
        </p:txBody>
      </p:sp>
      <p:pic>
        <p:nvPicPr>
          <p:cNvPr id="1026" name="Picture 2">
            <a:extLst>
              <a:ext uri="{FF2B5EF4-FFF2-40B4-BE49-F238E27FC236}">
                <a16:creationId xmlns:a16="http://schemas.microsoft.com/office/drawing/2014/main" id="{ECEF4893-D8BA-9AB3-9732-DADFFEDB0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342265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 Nayani Ghoshal  ">
            <a:extLst>
              <a:ext uri="{FF2B5EF4-FFF2-40B4-BE49-F238E27FC236}">
                <a16:creationId xmlns:a16="http://schemas.microsoft.com/office/drawing/2014/main" id="{F62CE4C6-43DF-5A86-B627-A52813C13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0938" y="0"/>
            <a:ext cx="3683000" cy="245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689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A8C6-9A48-DA4F-9EF6-DB58556F9B20}"/>
              </a:ext>
            </a:extLst>
          </p:cNvPr>
          <p:cNvSpPr>
            <a:spLocks noGrp="1"/>
          </p:cNvSpPr>
          <p:nvPr>
            <p:ph type="title"/>
          </p:nvPr>
        </p:nvSpPr>
        <p:spPr>
          <a:xfrm>
            <a:off x="838200" y="365125"/>
            <a:ext cx="8153400" cy="1325563"/>
          </a:xfrm>
        </p:spPr>
        <p:txBody>
          <a:bodyPr/>
          <a:lstStyle/>
          <a:p>
            <a:r>
              <a:rPr lang="en-US" dirty="0"/>
              <a:t>Nominee for Early Career Researcher Rep</a:t>
            </a:r>
          </a:p>
        </p:txBody>
      </p:sp>
      <p:sp>
        <p:nvSpPr>
          <p:cNvPr id="3" name="Subtitle 2">
            <a:extLst>
              <a:ext uri="{FF2B5EF4-FFF2-40B4-BE49-F238E27FC236}">
                <a16:creationId xmlns:a16="http://schemas.microsoft.com/office/drawing/2014/main" id="{B3F0E9FC-CC22-8ED8-D477-364D4234EA56}"/>
              </a:ext>
            </a:extLst>
          </p:cNvPr>
          <p:cNvSpPr>
            <a:spLocks noGrp="1"/>
          </p:cNvSpPr>
          <p:nvPr>
            <p:ph idx="1"/>
          </p:nvPr>
        </p:nvSpPr>
        <p:spPr/>
        <p:txBody>
          <a:bodyPr>
            <a:normAutofit/>
          </a:bodyPr>
          <a:lstStyle/>
          <a:p>
            <a:pPr marL="0" indent="0">
              <a:buNone/>
            </a:pPr>
            <a:r>
              <a:rPr lang="en-GB" b="1" dirty="0" err="1"/>
              <a:t>Llinos</a:t>
            </a:r>
            <a:r>
              <a:rPr lang="en-GB" b="1" dirty="0"/>
              <a:t> Brown</a:t>
            </a:r>
          </a:p>
          <a:p>
            <a:pPr marL="0" indent="0">
              <a:buNone/>
            </a:pPr>
            <a:r>
              <a:rPr lang="en-GB" b="1" dirty="0"/>
              <a:t>Research Fellow</a:t>
            </a:r>
          </a:p>
          <a:p>
            <a:pPr marL="0" indent="0">
              <a:buNone/>
            </a:pPr>
            <a:r>
              <a:rPr lang="en-GB" dirty="0"/>
              <a:t>University of Leeds</a:t>
            </a:r>
          </a:p>
        </p:txBody>
      </p:sp>
      <p:sp>
        <p:nvSpPr>
          <p:cNvPr id="6" name="TextBox 5">
            <a:extLst>
              <a:ext uri="{FF2B5EF4-FFF2-40B4-BE49-F238E27FC236}">
                <a16:creationId xmlns:a16="http://schemas.microsoft.com/office/drawing/2014/main" id="{AFA15519-C44A-F5BE-577A-5E995D7AA833}"/>
              </a:ext>
            </a:extLst>
          </p:cNvPr>
          <p:cNvSpPr txBox="1"/>
          <p:nvPr/>
        </p:nvSpPr>
        <p:spPr>
          <a:xfrm>
            <a:off x="838200" y="3422650"/>
            <a:ext cx="8514571" cy="2862322"/>
          </a:xfrm>
          <a:prstGeom prst="rect">
            <a:avLst/>
          </a:prstGeom>
          <a:noFill/>
        </p:spPr>
        <p:txBody>
          <a:bodyPr wrap="square" rtlCol="0">
            <a:spAutoFit/>
          </a:bodyPr>
          <a:lstStyle/>
          <a:p>
            <a:pPr algn="l"/>
            <a:r>
              <a:rPr lang="en-GB" sz="1800" b="0" i="0" u="none" strike="noStrike" dirty="0">
                <a:solidFill>
                  <a:srgbClr val="212121"/>
                </a:solidFill>
                <a:effectLst/>
                <a:latin typeface="Aptos" panose="020B0004020202020204" pitchFamily="34" charset="0"/>
              </a:rPr>
              <a:t>I completed my PhD in 2017. After a little break, I returned to academia in 2020 as a researcher at The University of Leeds and have recently come back from maternity leave. I am a transport/energy geographer working on two projects – one funded by the EDRC (Energy Demand Research Centre) titled ‘Community Groups as Agents for Change’ looking at the activities of community groups and the impacts they have on energy demand, and a UKERC/CREDS/</a:t>
            </a:r>
            <a:r>
              <a:rPr lang="en-GB" sz="1800" b="0" i="0" u="none" strike="noStrike" dirty="0" err="1">
                <a:solidFill>
                  <a:srgbClr val="212121"/>
                </a:solidFill>
                <a:effectLst/>
                <a:latin typeface="Aptos" panose="020B0004020202020204" pitchFamily="34" charset="0"/>
              </a:rPr>
              <a:t>ClimateXChange</a:t>
            </a:r>
            <a:r>
              <a:rPr lang="en-GB" sz="1800" b="0" i="0" u="none" strike="noStrike" dirty="0">
                <a:solidFill>
                  <a:srgbClr val="212121"/>
                </a:solidFill>
                <a:effectLst/>
                <a:latin typeface="Aptos" panose="020B0004020202020204" pitchFamily="34" charset="0"/>
              </a:rPr>
              <a:t> funded project ‘TRANSAS’, which looks at how travel and lifestyles have changed since the pandemic. Previous committee roles have been as Chair of the RGS Postgraduate Forum </a:t>
            </a:r>
            <a:r>
              <a:rPr lang="en-GB" dirty="0">
                <a:solidFill>
                  <a:srgbClr val="212121"/>
                </a:solidFill>
                <a:latin typeface="Aptos" panose="020B0004020202020204" pitchFamily="34" charset="0"/>
              </a:rPr>
              <a:t>(</a:t>
            </a:r>
            <a:r>
              <a:rPr lang="en-GB" sz="1800" b="0" i="0" u="none" strike="noStrike" dirty="0">
                <a:solidFill>
                  <a:srgbClr val="212121"/>
                </a:solidFill>
                <a:effectLst/>
                <a:latin typeface="Aptos" panose="020B0004020202020204" pitchFamily="34" charset="0"/>
              </a:rPr>
              <a:t>2014-2015) and Treasurer (2013-2014). As ECR rep I hope to contribute to developing the activities and resources targeted at early career researchers. </a:t>
            </a:r>
            <a:endParaRPr lang="en-GB" sz="2000" dirty="0">
              <a:latin typeface="Aptos" panose="020B0004020202020204" pitchFamily="34" charset="0"/>
            </a:endParaRPr>
          </a:p>
        </p:txBody>
      </p:sp>
      <p:pic>
        <p:nvPicPr>
          <p:cNvPr id="1026" name="Picture 2">
            <a:extLst>
              <a:ext uri="{FF2B5EF4-FFF2-40B4-BE49-F238E27FC236}">
                <a16:creationId xmlns:a16="http://schemas.microsoft.com/office/drawing/2014/main" id="{ECEF4893-D8BA-9AB3-9732-DADFFEDB0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342265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earing glasses and smiling&#10;&#10;Description automatically generated">
            <a:extLst>
              <a:ext uri="{FF2B5EF4-FFF2-40B4-BE49-F238E27FC236}">
                <a16:creationId xmlns:a16="http://schemas.microsoft.com/office/drawing/2014/main" id="{C3FE1794-A23C-BF76-1491-668C2F7BBDB6}"/>
              </a:ext>
            </a:extLst>
          </p:cNvPr>
          <p:cNvPicPr>
            <a:picLocks noChangeAspect="1"/>
          </p:cNvPicPr>
          <p:nvPr/>
        </p:nvPicPr>
        <p:blipFill>
          <a:blip r:embed="rId4"/>
          <a:stretch>
            <a:fillRect/>
          </a:stretch>
        </p:blipFill>
        <p:spPr>
          <a:xfrm>
            <a:off x="8858425" y="0"/>
            <a:ext cx="3070544" cy="3039838"/>
          </a:xfrm>
          <a:prstGeom prst="rect">
            <a:avLst/>
          </a:prstGeom>
        </p:spPr>
      </p:pic>
    </p:spTree>
    <p:extLst>
      <p:ext uri="{BB962C8B-B14F-4D97-AF65-F5344CB8AC3E}">
        <p14:creationId xmlns:p14="http://schemas.microsoft.com/office/powerpoint/2010/main" val="2057850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7FB1-6A0B-50CF-9025-C1725E7C2838}"/>
              </a:ext>
            </a:extLst>
          </p:cNvPr>
          <p:cNvSpPr>
            <a:spLocks noGrp="1"/>
          </p:cNvSpPr>
          <p:nvPr>
            <p:ph type="title"/>
          </p:nvPr>
        </p:nvSpPr>
        <p:spPr>
          <a:xfrm>
            <a:off x="688251" y="2474410"/>
            <a:ext cx="8441141" cy="1355750"/>
          </a:xfrm>
        </p:spPr>
        <p:txBody>
          <a:bodyPr vert="horz" lIns="91440" tIns="45720" rIns="91440" bIns="45720" rtlCol="0" anchor="b">
            <a:normAutofit/>
          </a:bodyPr>
          <a:lstStyle/>
          <a:p>
            <a:r>
              <a:rPr lang="en-US" sz="4000" kern="1200" dirty="0">
                <a:solidFill>
                  <a:schemeClr val="tx1"/>
                </a:solidFill>
                <a:latin typeface="+mj-lt"/>
                <a:ea typeface="+mj-ea"/>
                <a:cs typeface="+mj-cs"/>
              </a:rPr>
              <a:t>Energy Geographies Research Group </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Find us: </a:t>
            </a:r>
            <a:r>
              <a:rPr lang="en-US" sz="2200" kern="1200" dirty="0">
                <a:solidFill>
                  <a:schemeClr val="tx1"/>
                </a:solidFill>
                <a:latin typeface="+mj-lt"/>
                <a:ea typeface="+mj-ea"/>
                <a:cs typeface="+mj-cs"/>
                <a:hlinkClick r:id="rId3"/>
              </a:rPr>
              <a:t>LinkedIn Energy Geographies Group</a:t>
            </a:r>
            <a:r>
              <a:rPr lang="en-US" sz="2200" kern="1200" dirty="0">
                <a:solidFill>
                  <a:schemeClr val="tx1"/>
                </a:solidFill>
                <a:latin typeface="+mj-lt"/>
                <a:ea typeface="+mj-ea"/>
                <a:cs typeface="+mj-cs"/>
              </a:rPr>
              <a:t>; </a:t>
            </a:r>
            <a:r>
              <a:rPr lang="en-US" sz="2200" kern="1200" dirty="0">
                <a:solidFill>
                  <a:schemeClr val="tx1"/>
                </a:solidFill>
                <a:latin typeface="+mj-lt"/>
                <a:ea typeface="+mj-ea"/>
                <a:cs typeface="+mj-cs"/>
                <a:hlinkClick r:id="rId4"/>
              </a:rPr>
              <a:t>@EnergyGeography </a:t>
            </a:r>
            <a:r>
              <a:rPr lang="en-US" sz="2200" kern="1200" dirty="0">
                <a:solidFill>
                  <a:schemeClr val="tx1"/>
                </a:solidFill>
                <a:latin typeface="+mj-lt"/>
                <a:ea typeface="+mj-ea"/>
                <a:cs typeface="+mj-cs"/>
              </a:rPr>
              <a:t>on X; </a:t>
            </a:r>
            <a:r>
              <a:rPr lang="en-US" sz="2200" kern="1200" dirty="0">
                <a:solidFill>
                  <a:schemeClr val="tx1"/>
                </a:solidFill>
                <a:latin typeface="+mj-lt"/>
                <a:ea typeface="+mj-ea"/>
                <a:cs typeface="+mj-cs"/>
                <a:hlinkClick r:id="rId5"/>
              </a:rPr>
              <a:t>Jiscmail ENGRG</a:t>
            </a:r>
            <a:r>
              <a:rPr lang="en-US" sz="2200" kern="1200" dirty="0">
                <a:solidFill>
                  <a:schemeClr val="tx1"/>
                </a:solidFill>
                <a:latin typeface="+mj-lt"/>
                <a:ea typeface="+mj-ea"/>
                <a:cs typeface="+mj-cs"/>
              </a:rPr>
              <a:t>, website: </a:t>
            </a:r>
            <a:r>
              <a:rPr lang="en-US" sz="2200" kern="1200" dirty="0">
                <a:solidFill>
                  <a:schemeClr val="tx1"/>
                </a:solidFill>
                <a:latin typeface="+mj-lt"/>
                <a:ea typeface="+mj-ea"/>
                <a:cs typeface="+mj-cs"/>
                <a:hlinkClick r:id="rId6"/>
              </a:rPr>
              <a:t>energygeographies.org</a:t>
            </a:r>
            <a:endParaRPr lang="en-US" sz="2200" kern="1200" dirty="0">
              <a:solidFill>
                <a:schemeClr val="tx1"/>
              </a:solidFill>
              <a:latin typeface="+mj-lt"/>
              <a:ea typeface="+mj-ea"/>
              <a:cs typeface="+mj-cs"/>
            </a:endParaRPr>
          </a:p>
        </p:txBody>
      </p:sp>
      <p:pic>
        <p:nvPicPr>
          <p:cNvPr id="12" name="Picture 11" descr="A dam with water coming out of it&#10;&#10;Description automatically generated">
            <a:extLst>
              <a:ext uri="{FF2B5EF4-FFF2-40B4-BE49-F238E27FC236}">
                <a16:creationId xmlns:a16="http://schemas.microsoft.com/office/drawing/2014/main" id="{06547D9F-55E9-3D7C-4F15-4098E6401C49}"/>
              </a:ext>
            </a:extLst>
          </p:cNvPr>
          <p:cNvPicPr>
            <a:picLocks noChangeAspect="1"/>
          </p:cNvPicPr>
          <p:nvPr/>
        </p:nvPicPr>
        <p:blipFill>
          <a:blip r:embed="rId7"/>
          <a:srcRect t="3143" r="-3" b="25471"/>
          <a:stretch/>
        </p:blipFill>
        <p:spPr>
          <a:xfrm>
            <a:off x="3649321" y="3"/>
            <a:ext cx="4609359" cy="2130473"/>
          </a:xfrm>
          <a:custGeom>
            <a:avLst/>
            <a:gdLst/>
            <a:ahLst/>
            <a:cxnLst/>
            <a:rect l="l" t="t" r="r" b="b"/>
            <a:pathLst>
              <a:path w="4609359" h="2130473">
                <a:moveTo>
                  <a:pt x="986689" y="0"/>
                </a:moveTo>
                <a:lnTo>
                  <a:pt x="4609359" y="0"/>
                </a:lnTo>
                <a:lnTo>
                  <a:pt x="3622670" y="2130473"/>
                </a:lnTo>
                <a:lnTo>
                  <a:pt x="0" y="2130473"/>
                </a:lnTo>
                <a:close/>
              </a:path>
            </a:pathLst>
          </a:custGeom>
        </p:spPr>
      </p:pic>
      <p:pic>
        <p:nvPicPr>
          <p:cNvPr id="16" name="Picture 15" descr="A group of power lines at sunset&#10;&#10;Description automatically generated">
            <a:extLst>
              <a:ext uri="{FF2B5EF4-FFF2-40B4-BE49-F238E27FC236}">
                <a16:creationId xmlns:a16="http://schemas.microsoft.com/office/drawing/2014/main" id="{EF2F7315-6309-F40E-AD19-F30519FDB1DD}"/>
              </a:ext>
            </a:extLst>
          </p:cNvPr>
          <p:cNvPicPr>
            <a:picLocks noChangeAspect="1"/>
          </p:cNvPicPr>
          <p:nvPr/>
        </p:nvPicPr>
        <p:blipFill>
          <a:blip r:embed="rId8"/>
          <a:srcRect t="36523" r="2" b="2"/>
          <a:stretch/>
        </p:blipFill>
        <p:spPr>
          <a:xfrm>
            <a:off x="20" y="-6954"/>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14" name="Picture 13" descr="A tall tower in a field&#10;&#10;Description automatically generated">
            <a:extLst>
              <a:ext uri="{FF2B5EF4-FFF2-40B4-BE49-F238E27FC236}">
                <a16:creationId xmlns:a16="http://schemas.microsoft.com/office/drawing/2014/main" id="{C2760534-5151-5E51-D9FF-86116C03C32F}"/>
              </a:ext>
            </a:extLst>
          </p:cNvPr>
          <p:cNvPicPr>
            <a:picLocks noChangeAspect="1"/>
          </p:cNvPicPr>
          <p:nvPr/>
        </p:nvPicPr>
        <p:blipFill>
          <a:blip r:embed="rId9"/>
          <a:srcRect l="16204" r="-1" b="-1"/>
          <a:stretch/>
        </p:blipFill>
        <p:spPr>
          <a:xfrm>
            <a:off x="7431341" y="1"/>
            <a:ext cx="4760659" cy="2130473"/>
          </a:xfrm>
          <a:custGeom>
            <a:avLst/>
            <a:gdLst/>
            <a:ahLst/>
            <a:cxnLst/>
            <a:rect l="l" t="t" r="r" b="b"/>
            <a:pathLst>
              <a:path w="4760659" h="2130473">
                <a:moveTo>
                  <a:pt x="986689" y="0"/>
                </a:moveTo>
                <a:lnTo>
                  <a:pt x="4760659" y="0"/>
                </a:lnTo>
                <a:lnTo>
                  <a:pt x="4760659" y="2130473"/>
                </a:lnTo>
                <a:lnTo>
                  <a:pt x="0" y="2130473"/>
                </a:lnTo>
                <a:close/>
              </a:path>
            </a:pathLst>
          </a:custGeom>
        </p:spPr>
      </p:pic>
      <p:pic>
        <p:nvPicPr>
          <p:cNvPr id="6" name="Content Placeholder 5" descr="A couple of people riding bikes in a field with solar panels&#10;&#10;Description automatically generated">
            <a:extLst>
              <a:ext uri="{FF2B5EF4-FFF2-40B4-BE49-F238E27FC236}">
                <a16:creationId xmlns:a16="http://schemas.microsoft.com/office/drawing/2014/main" id="{168B0334-54CD-D4EF-5504-162B727E121F}"/>
              </a:ext>
            </a:extLst>
          </p:cNvPr>
          <p:cNvPicPr>
            <a:picLocks noGrp="1" noChangeAspect="1"/>
          </p:cNvPicPr>
          <p:nvPr>
            <p:ph idx="1"/>
          </p:nvPr>
        </p:nvPicPr>
        <p:blipFill>
          <a:blip r:embed="rId10"/>
          <a:srcRect t="9760" r="1" b="16890"/>
          <a:stretch/>
        </p:blipFill>
        <p:spPr>
          <a:xfrm>
            <a:off x="7716860" y="4683319"/>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10" name="Picture 9" descr="A group of people holding a banner&#10;&#10;Description automatically generated">
            <a:extLst>
              <a:ext uri="{FF2B5EF4-FFF2-40B4-BE49-F238E27FC236}">
                <a16:creationId xmlns:a16="http://schemas.microsoft.com/office/drawing/2014/main" id="{65CB2539-60F9-C8BE-8871-D9D7750032B2}"/>
              </a:ext>
            </a:extLst>
          </p:cNvPr>
          <p:cNvPicPr>
            <a:picLocks noChangeAspect="1"/>
          </p:cNvPicPr>
          <p:nvPr/>
        </p:nvPicPr>
        <p:blipFill>
          <a:blip r:embed="rId11"/>
          <a:srcRect t="3305" r="-1" b="24658"/>
          <a:stretch/>
        </p:blipFill>
        <p:spPr>
          <a:xfrm>
            <a:off x="4039737" y="4682838"/>
            <a:ext cx="4523640" cy="2175160"/>
          </a:xfrm>
          <a:custGeom>
            <a:avLst/>
            <a:gdLst/>
            <a:ahLst/>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p:spPr>
      </p:pic>
      <p:pic>
        <p:nvPicPr>
          <p:cNvPr id="8" name="Picture 7" descr="A close-up of a gas burner&#10;&#10;Description automatically generated">
            <a:extLst>
              <a:ext uri="{FF2B5EF4-FFF2-40B4-BE49-F238E27FC236}">
                <a16:creationId xmlns:a16="http://schemas.microsoft.com/office/drawing/2014/main" id="{321C04A5-BFDD-411E-21CD-27159E2CB879}"/>
              </a:ext>
            </a:extLst>
          </p:cNvPr>
          <p:cNvPicPr>
            <a:picLocks noChangeAspect="1"/>
          </p:cNvPicPr>
          <p:nvPr/>
        </p:nvPicPr>
        <p:blipFill>
          <a:blip r:embed="rId12"/>
          <a:srcRect t="19345" b="14271"/>
          <a:stretch/>
        </p:blipFill>
        <p:spPr>
          <a:xfrm>
            <a:off x="-2" y="4689793"/>
            <a:ext cx="4908824" cy="2175160"/>
          </a:xfrm>
          <a:custGeom>
            <a:avLst/>
            <a:gdLst/>
            <a:ahLst/>
            <a:cxnLst/>
            <a:rect l="l" t="t" r="r" b="b"/>
            <a:pathLst>
              <a:path w="4908824" h="2175160">
                <a:moveTo>
                  <a:pt x="0" y="0"/>
                </a:moveTo>
                <a:lnTo>
                  <a:pt x="4908824" y="0"/>
                </a:lnTo>
                <a:lnTo>
                  <a:pt x="3901440" y="2175160"/>
                </a:lnTo>
                <a:lnTo>
                  <a:pt x="0" y="2175160"/>
                </a:lnTo>
                <a:close/>
              </a:path>
            </a:pathLst>
          </a:custGeom>
        </p:spPr>
      </p:pic>
    </p:spTree>
    <p:extLst>
      <p:ext uri="{BB962C8B-B14F-4D97-AF65-F5344CB8AC3E}">
        <p14:creationId xmlns:p14="http://schemas.microsoft.com/office/powerpoint/2010/main" val="2398356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210C83-1FA3-2FC3-5649-DD950375CB28}"/>
              </a:ext>
            </a:extLst>
          </p:cNvPr>
          <p:cNvSpPr>
            <a:spLocks noGrp="1"/>
          </p:cNvSpPr>
          <p:nvPr>
            <p:ph type="title"/>
          </p:nvPr>
        </p:nvSpPr>
        <p:spPr>
          <a:xfrm>
            <a:off x="838200" y="805542"/>
            <a:ext cx="10515600" cy="1325563"/>
          </a:xfrm>
        </p:spPr>
        <p:txBody>
          <a:bodyPr/>
          <a:lstStyle/>
          <a:p>
            <a:r>
              <a:rPr lang="en-US" dirty="0"/>
              <a:t>Call for General Committee Members</a:t>
            </a:r>
          </a:p>
        </p:txBody>
      </p:sp>
      <p:sp>
        <p:nvSpPr>
          <p:cNvPr id="5" name="Content Placeholder 4">
            <a:extLst>
              <a:ext uri="{FF2B5EF4-FFF2-40B4-BE49-F238E27FC236}">
                <a16:creationId xmlns:a16="http://schemas.microsoft.com/office/drawing/2014/main" id="{AB526005-3ECE-552E-DB82-A52D0AD0AADC}"/>
              </a:ext>
            </a:extLst>
          </p:cNvPr>
          <p:cNvSpPr>
            <a:spLocks noGrp="1"/>
          </p:cNvSpPr>
          <p:nvPr>
            <p:ph idx="1"/>
          </p:nvPr>
        </p:nvSpPr>
        <p:spPr>
          <a:xfrm>
            <a:off x="560615" y="2141537"/>
            <a:ext cx="10515600" cy="4351338"/>
          </a:xfrm>
        </p:spPr>
        <p:txBody>
          <a:bodyPr/>
          <a:lstStyle/>
          <a:p>
            <a:endParaRPr lang="en-US" dirty="0"/>
          </a:p>
          <a:p>
            <a:r>
              <a:rPr lang="en-US" dirty="0"/>
              <a:t>General committee members contribute to the running of the group providing support for key activities such as the awards and annual conference and help promote the group within the wider energy geographies community. Two general committee members have stepped down – encouraging interest in becoming involved in the group in this way. </a:t>
            </a:r>
          </a:p>
          <a:p>
            <a:r>
              <a:rPr lang="en-US" dirty="0"/>
              <a:t>Nominee to the committee as a general committee member - Pancho Lewis, (PhD researcher) Lancaster University</a:t>
            </a:r>
          </a:p>
        </p:txBody>
      </p:sp>
      <p:pic>
        <p:nvPicPr>
          <p:cNvPr id="6" name="Picture 2">
            <a:extLst>
              <a:ext uri="{FF2B5EF4-FFF2-40B4-BE49-F238E27FC236}">
                <a16:creationId xmlns:a16="http://schemas.microsoft.com/office/drawing/2014/main" id="{5A4E5999-B3DC-D538-5BF2-F744A6961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160" y="0"/>
            <a:ext cx="2238792" cy="223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832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A7B20-9A5A-7A76-CC30-694207658089}"/>
              </a:ext>
            </a:extLst>
          </p:cNvPr>
          <p:cNvSpPr>
            <a:spLocks noGrp="1"/>
          </p:cNvSpPr>
          <p:nvPr>
            <p:ph type="title"/>
          </p:nvPr>
        </p:nvSpPr>
        <p:spPr/>
        <p:txBody>
          <a:bodyPr/>
          <a:lstStyle/>
          <a:p>
            <a:r>
              <a:rPr lang="en-US" dirty="0"/>
              <a:t>AOB?</a:t>
            </a:r>
          </a:p>
        </p:txBody>
      </p:sp>
      <p:sp>
        <p:nvSpPr>
          <p:cNvPr id="3" name="Content Placeholder 2">
            <a:extLst>
              <a:ext uri="{FF2B5EF4-FFF2-40B4-BE49-F238E27FC236}">
                <a16:creationId xmlns:a16="http://schemas.microsoft.com/office/drawing/2014/main" id="{A4C9B6F3-401C-DE96-4688-811346197AB3}"/>
              </a:ext>
            </a:extLst>
          </p:cNvPr>
          <p:cNvSpPr>
            <a:spLocks noGrp="1"/>
          </p:cNvSpPr>
          <p:nvPr>
            <p:ph idx="1"/>
          </p:nvPr>
        </p:nvSpPr>
        <p:spPr/>
        <p:txBody>
          <a:bodyPr>
            <a:normAutofit fontScale="92500" lnSpcReduction="10000"/>
          </a:bodyPr>
          <a:lstStyle/>
          <a:p>
            <a:r>
              <a:rPr lang="en-US" dirty="0"/>
              <a:t>Any other questions, comments, reflections?</a:t>
            </a:r>
          </a:p>
          <a:p>
            <a:endParaRPr lang="en-US" dirty="0"/>
          </a:p>
          <a:p>
            <a:r>
              <a:rPr lang="en-US" dirty="0"/>
              <a:t>Slides added to the website soon to serve as our annual report to members</a:t>
            </a:r>
          </a:p>
          <a:p>
            <a:r>
              <a:rPr lang="en-US" dirty="0"/>
              <a:t>Remember to check out the webinar presentations, report on the BSA/</a:t>
            </a:r>
            <a:r>
              <a:rPr lang="en-US" dirty="0" err="1"/>
              <a:t>EnGRG</a:t>
            </a:r>
            <a:r>
              <a:rPr lang="en-US" dirty="0"/>
              <a:t> joint event, and all the other resources available there for research and teaching.</a:t>
            </a:r>
          </a:p>
          <a:p>
            <a:endParaRPr lang="en-US" dirty="0"/>
          </a:p>
          <a:p>
            <a:r>
              <a:rPr lang="en-US" dirty="0"/>
              <a:t>Thanks to all committee members for their work this year and continuing to make the energy geographies research group the vibrant active space that it is!</a:t>
            </a:r>
          </a:p>
        </p:txBody>
      </p:sp>
      <p:pic>
        <p:nvPicPr>
          <p:cNvPr id="4" name="Picture 2">
            <a:extLst>
              <a:ext uri="{FF2B5EF4-FFF2-40B4-BE49-F238E27FC236}">
                <a16:creationId xmlns:a16="http://schemas.microsoft.com/office/drawing/2014/main" id="{890D7CC9-6476-8C39-B098-B30A2B8C5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160" y="0"/>
            <a:ext cx="2238792" cy="223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31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ll tower in a field&#10;&#10;Description automatically generated">
            <a:extLst>
              <a:ext uri="{FF2B5EF4-FFF2-40B4-BE49-F238E27FC236}">
                <a16:creationId xmlns:a16="http://schemas.microsoft.com/office/drawing/2014/main" id="{B53F1682-38DD-76A3-974E-94C1EBC09F6F}"/>
              </a:ext>
            </a:extLst>
          </p:cNvPr>
          <p:cNvPicPr>
            <a:picLocks noChangeAspect="1"/>
          </p:cNvPicPr>
          <p:nvPr/>
        </p:nvPicPr>
        <p:blipFill>
          <a:blip r:embed="rId3"/>
          <a:srcRect l="1744"/>
          <a:stretch/>
        </p:blipFill>
        <p:spPr>
          <a:xfrm>
            <a:off x="-1" y="10"/>
            <a:ext cx="12228129" cy="4666928"/>
          </a:xfrm>
          <a:prstGeom prst="rect">
            <a:avLst/>
          </a:prstGeom>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DC1CE53C-5813-9617-69F7-429E819DED20}"/>
              </a:ext>
            </a:extLst>
          </p:cNvPr>
          <p:cNvSpPr>
            <a:spLocks noGrp="1"/>
          </p:cNvSpPr>
          <p:nvPr>
            <p:ph type="title"/>
          </p:nvPr>
        </p:nvSpPr>
        <p:spPr>
          <a:xfrm>
            <a:off x="804672" y="4551037"/>
            <a:ext cx="5021782" cy="1509931"/>
          </a:xfrm>
        </p:spPr>
        <p:txBody>
          <a:bodyPr>
            <a:normAutofit/>
          </a:bodyPr>
          <a:lstStyle/>
          <a:p>
            <a:r>
              <a:rPr lang="en-US" sz="3600">
                <a:solidFill>
                  <a:schemeClr val="tx2"/>
                </a:solidFill>
              </a:rPr>
              <a:t>Update on membership </a:t>
            </a:r>
          </a:p>
        </p:txBody>
      </p:sp>
      <p:sp>
        <p:nvSpPr>
          <p:cNvPr id="3" name="Content Placeholder 2">
            <a:extLst>
              <a:ext uri="{FF2B5EF4-FFF2-40B4-BE49-F238E27FC236}">
                <a16:creationId xmlns:a16="http://schemas.microsoft.com/office/drawing/2014/main" id="{E8AF3865-9229-5AA3-5C1B-23CA8AB7CCC3}"/>
              </a:ext>
            </a:extLst>
          </p:cNvPr>
          <p:cNvSpPr>
            <a:spLocks noGrp="1"/>
          </p:cNvSpPr>
          <p:nvPr>
            <p:ph idx="1"/>
          </p:nvPr>
        </p:nvSpPr>
        <p:spPr>
          <a:xfrm>
            <a:off x="6096001" y="4551037"/>
            <a:ext cx="5300658" cy="1509935"/>
          </a:xfrm>
        </p:spPr>
        <p:txBody>
          <a:bodyPr anchor="ctr">
            <a:normAutofit fontScale="92500"/>
          </a:bodyPr>
          <a:lstStyle/>
          <a:p>
            <a:r>
              <a:rPr lang="en-US" sz="2400" dirty="0">
                <a:solidFill>
                  <a:schemeClr val="tx2"/>
                </a:solidFill>
              </a:rPr>
              <a:t>90 Royal Geographical Society members</a:t>
            </a:r>
          </a:p>
          <a:p>
            <a:r>
              <a:rPr lang="en-US" sz="2400" dirty="0">
                <a:solidFill>
                  <a:schemeClr val="tx2"/>
                </a:solidFill>
              </a:rPr>
              <a:t>591 followers on X</a:t>
            </a:r>
          </a:p>
          <a:p>
            <a:r>
              <a:rPr lang="en-US" sz="2400" dirty="0">
                <a:solidFill>
                  <a:schemeClr val="tx2"/>
                </a:solidFill>
              </a:rPr>
              <a:t>556 Subscribers to our mailing list</a:t>
            </a:r>
          </a:p>
          <a:p>
            <a:endParaRPr lang="en-US" sz="1800" dirty="0">
              <a:solidFill>
                <a:schemeClr val="tx2"/>
              </a:solidFill>
            </a:endParaRPr>
          </a:p>
        </p:txBody>
      </p:sp>
    </p:spTree>
    <p:extLst>
      <p:ext uri="{BB962C8B-B14F-4D97-AF65-F5344CB8AC3E}">
        <p14:creationId xmlns:p14="http://schemas.microsoft.com/office/powerpoint/2010/main" val="3061849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D4F5-0B6E-9C84-03C5-4A1888ED0A02}"/>
              </a:ext>
            </a:extLst>
          </p:cNvPr>
          <p:cNvSpPr>
            <a:spLocks noGrp="1"/>
          </p:cNvSpPr>
          <p:nvPr>
            <p:ph type="title"/>
          </p:nvPr>
        </p:nvSpPr>
        <p:spPr/>
        <p:txBody>
          <a:bodyPr/>
          <a:lstStyle/>
          <a:p>
            <a:r>
              <a:rPr lang="en-GB" dirty="0" err="1"/>
              <a:t>EnGRG</a:t>
            </a:r>
            <a:r>
              <a:rPr lang="en-GB" dirty="0"/>
              <a:t> Finances Update</a:t>
            </a:r>
          </a:p>
        </p:txBody>
      </p:sp>
      <p:sp>
        <p:nvSpPr>
          <p:cNvPr id="3" name="Content Placeholder 2">
            <a:extLst>
              <a:ext uri="{FF2B5EF4-FFF2-40B4-BE49-F238E27FC236}">
                <a16:creationId xmlns:a16="http://schemas.microsoft.com/office/drawing/2014/main" id="{0D1CADB2-22BC-8A92-DF7D-4EAEB84FE4CF}"/>
              </a:ext>
            </a:extLst>
          </p:cNvPr>
          <p:cNvSpPr>
            <a:spLocks noGrp="1"/>
          </p:cNvSpPr>
          <p:nvPr>
            <p:ph idx="1"/>
          </p:nvPr>
        </p:nvSpPr>
        <p:spPr>
          <a:xfrm>
            <a:off x="838200" y="2866489"/>
            <a:ext cx="3487220" cy="3310473"/>
          </a:xfrm>
        </p:spPr>
        <p:txBody>
          <a:bodyPr>
            <a:normAutofit/>
          </a:bodyPr>
          <a:lstStyle/>
          <a:p>
            <a:pPr marL="0" indent="0">
              <a:buNone/>
            </a:pPr>
            <a:r>
              <a:rPr lang="en-GB" dirty="0"/>
              <a:t>Income: </a:t>
            </a:r>
          </a:p>
          <a:p>
            <a:r>
              <a:rPr lang="en-GB" dirty="0"/>
              <a:t>RGS funding - £273</a:t>
            </a:r>
          </a:p>
          <a:p>
            <a:r>
              <a:rPr lang="en-GB" dirty="0"/>
              <a:t>Book royalties - £1313</a:t>
            </a:r>
          </a:p>
        </p:txBody>
      </p:sp>
      <p:sp>
        <p:nvSpPr>
          <p:cNvPr id="5" name="TextBox 4">
            <a:extLst>
              <a:ext uri="{FF2B5EF4-FFF2-40B4-BE49-F238E27FC236}">
                <a16:creationId xmlns:a16="http://schemas.microsoft.com/office/drawing/2014/main" id="{24B28183-B133-B68A-57DF-427D563EE9D8}"/>
              </a:ext>
            </a:extLst>
          </p:cNvPr>
          <p:cNvSpPr txBox="1"/>
          <p:nvPr/>
        </p:nvSpPr>
        <p:spPr>
          <a:xfrm>
            <a:off x="838200" y="1632257"/>
            <a:ext cx="6097712" cy="954107"/>
          </a:xfrm>
          <a:prstGeom prst="rect">
            <a:avLst/>
          </a:prstGeom>
          <a:noFill/>
        </p:spPr>
        <p:txBody>
          <a:bodyPr wrap="square">
            <a:spAutoFit/>
          </a:bodyPr>
          <a:lstStyle/>
          <a:p>
            <a:pPr marL="0" indent="0">
              <a:buNone/>
            </a:pPr>
            <a:r>
              <a:rPr lang="en-GB" sz="2800" dirty="0"/>
              <a:t>Balance end of 23/24: £1803.61</a:t>
            </a:r>
          </a:p>
          <a:p>
            <a:pPr marL="0" indent="0">
              <a:buNone/>
            </a:pPr>
            <a:r>
              <a:rPr lang="en-GB" sz="2800" dirty="0"/>
              <a:t>Balance end of 24/25: £2665.10</a:t>
            </a:r>
          </a:p>
        </p:txBody>
      </p:sp>
      <p:sp>
        <p:nvSpPr>
          <p:cNvPr id="6" name="Content Placeholder 2">
            <a:extLst>
              <a:ext uri="{FF2B5EF4-FFF2-40B4-BE49-F238E27FC236}">
                <a16:creationId xmlns:a16="http://schemas.microsoft.com/office/drawing/2014/main" id="{45B7FB95-4993-0F1E-B8BB-26B3B44182CB}"/>
              </a:ext>
            </a:extLst>
          </p:cNvPr>
          <p:cNvSpPr txBox="1">
            <a:spLocks/>
          </p:cNvSpPr>
          <p:nvPr/>
        </p:nvSpPr>
        <p:spPr>
          <a:xfrm>
            <a:off x="6466726" y="2808057"/>
            <a:ext cx="3487220" cy="33104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Expenditure:</a:t>
            </a:r>
          </a:p>
          <a:p>
            <a:r>
              <a:rPr lang="en-GB" dirty="0"/>
              <a:t>Website - £279</a:t>
            </a:r>
          </a:p>
          <a:p>
            <a:r>
              <a:rPr lang="en-GB" dirty="0"/>
              <a:t>PGR awards - £102</a:t>
            </a:r>
          </a:p>
          <a:p>
            <a:r>
              <a:rPr lang="en-GB" dirty="0"/>
              <a:t>UG awards - £125</a:t>
            </a:r>
          </a:p>
          <a:p>
            <a:r>
              <a:rPr lang="en-GB" dirty="0"/>
              <a:t>BSA/</a:t>
            </a:r>
            <a:r>
              <a:rPr lang="en-GB" dirty="0" err="1"/>
              <a:t>EnGRG</a:t>
            </a:r>
            <a:r>
              <a:rPr lang="en-GB" dirty="0"/>
              <a:t> conference - £218</a:t>
            </a:r>
          </a:p>
        </p:txBody>
      </p:sp>
      <p:sp>
        <p:nvSpPr>
          <p:cNvPr id="7" name="TextBox 6">
            <a:extLst>
              <a:ext uri="{FF2B5EF4-FFF2-40B4-BE49-F238E27FC236}">
                <a16:creationId xmlns:a16="http://schemas.microsoft.com/office/drawing/2014/main" id="{A04DB6C8-227E-C279-35BD-1A95C14049F6}"/>
              </a:ext>
            </a:extLst>
          </p:cNvPr>
          <p:cNvSpPr txBox="1"/>
          <p:nvPr/>
        </p:nvSpPr>
        <p:spPr>
          <a:xfrm>
            <a:off x="1085207" y="6118530"/>
            <a:ext cx="10021585" cy="461665"/>
          </a:xfrm>
          <a:prstGeom prst="rect">
            <a:avLst/>
          </a:prstGeom>
          <a:noFill/>
        </p:spPr>
        <p:txBody>
          <a:bodyPr wrap="square">
            <a:spAutoFit/>
          </a:bodyPr>
          <a:lstStyle/>
          <a:p>
            <a:pPr marL="0" indent="0" algn="ctr">
              <a:buNone/>
            </a:pPr>
            <a:r>
              <a:rPr lang="en-GB" sz="2400" dirty="0"/>
              <a:t>There’s money available to do things, any ideas or suggestions welcome! </a:t>
            </a:r>
          </a:p>
        </p:txBody>
      </p:sp>
      <p:pic>
        <p:nvPicPr>
          <p:cNvPr id="6146" name="Picture 2">
            <a:extLst>
              <a:ext uri="{FF2B5EF4-FFF2-40B4-BE49-F238E27FC236}">
                <a16:creationId xmlns:a16="http://schemas.microsoft.com/office/drawing/2014/main" id="{A4AB4BFF-E26C-EB3A-852E-A03B36DB1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3888" y="107600"/>
            <a:ext cx="2238792" cy="223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438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arge dam surrounded by water&#10;&#10;Description automatically generated">
            <a:extLst>
              <a:ext uri="{FF2B5EF4-FFF2-40B4-BE49-F238E27FC236}">
                <a16:creationId xmlns:a16="http://schemas.microsoft.com/office/drawing/2014/main" id="{397B6AA5-3F28-DBC0-AE00-509EDA78B205}"/>
              </a:ext>
            </a:extLst>
          </p:cNvPr>
          <p:cNvPicPr>
            <a:picLocks noChangeAspect="1"/>
          </p:cNvPicPr>
          <p:nvPr/>
        </p:nvPicPr>
        <p:blipFill>
          <a:blip r:embed="rId3">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A3C7B6D-B38B-6465-9968-648E4968D012}"/>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9800">
                <a:ln w="22225">
                  <a:solidFill>
                    <a:schemeClr val="tx1"/>
                  </a:solidFill>
                  <a:miter lim="800000"/>
                </a:ln>
                <a:noFill/>
              </a:rPr>
              <a:t>Update on activities in 2023/24</a:t>
            </a:r>
          </a:p>
        </p:txBody>
      </p:sp>
    </p:spTree>
    <p:extLst>
      <p:ext uri="{BB962C8B-B14F-4D97-AF65-F5344CB8AC3E}">
        <p14:creationId xmlns:p14="http://schemas.microsoft.com/office/powerpoint/2010/main" val="133708350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BEEAFF-48C0-6FE2-681A-B971A1648BE1}"/>
              </a:ext>
            </a:extLst>
          </p:cNvPr>
          <p:cNvSpPr>
            <a:spLocks noGrp="1"/>
          </p:cNvSpPr>
          <p:nvPr>
            <p:ph type="title"/>
          </p:nvPr>
        </p:nvSpPr>
        <p:spPr>
          <a:xfrm>
            <a:off x="793662" y="386930"/>
            <a:ext cx="10066122" cy="1298448"/>
          </a:xfrm>
        </p:spPr>
        <p:txBody>
          <a:bodyPr anchor="b">
            <a:normAutofit/>
          </a:bodyPr>
          <a:lstStyle/>
          <a:p>
            <a:r>
              <a:rPr lang="en-US" sz="4100"/>
              <a:t>2024 Webinar Series  - Decolonising Energy Geographies </a:t>
            </a:r>
          </a:p>
        </p:txBody>
      </p:sp>
      <p:sp>
        <p:nvSpPr>
          <p:cNvPr id="3081" name="Rectangle 308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2DE060-3806-C70D-C274-AFEEC17C4794}"/>
              </a:ext>
            </a:extLst>
          </p:cNvPr>
          <p:cNvSpPr>
            <a:spLocks noGrp="1"/>
          </p:cNvSpPr>
          <p:nvPr>
            <p:ph idx="1"/>
          </p:nvPr>
        </p:nvSpPr>
        <p:spPr>
          <a:xfrm>
            <a:off x="793661" y="2599509"/>
            <a:ext cx="4530898" cy="3639450"/>
          </a:xfrm>
        </p:spPr>
        <p:txBody>
          <a:bodyPr anchor="ctr">
            <a:normAutofit/>
          </a:bodyPr>
          <a:lstStyle/>
          <a:p>
            <a:r>
              <a:rPr lang="en-US" sz="2400" dirty="0"/>
              <a:t>Summer 2024 – talks from Ankit Kumar (University of Sheffield), Cymene Howe (Rice University), </a:t>
            </a:r>
            <a:r>
              <a:rPr lang="en-US" sz="2400" dirty="0" err="1"/>
              <a:t>Idalina</a:t>
            </a:r>
            <a:r>
              <a:rPr lang="en-US" sz="2400" dirty="0"/>
              <a:t> Baptista (University of Oxford), Will Monteith (Queen Mary University London)</a:t>
            </a:r>
          </a:p>
          <a:p>
            <a:r>
              <a:rPr lang="en-US" sz="2400" dirty="0"/>
              <a:t>Available to watch back on our webpages!</a:t>
            </a:r>
          </a:p>
        </p:txBody>
      </p:sp>
      <p:pic>
        <p:nvPicPr>
          <p:cNvPr id="3074" name="Picture 2" descr="EnGRG Webinar Series 2024 – Decolonising Energy Geographies">
            <a:extLst>
              <a:ext uri="{FF2B5EF4-FFF2-40B4-BE49-F238E27FC236}">
                <a16:creationId xmlns:a16="http://schemas.microsoft.com/office/drawing/2014/main" id="{CA492965-F096-2BBD-2BF3-F7493B11D2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2886424"/>
            <a:ext cx="5150277" cy="2909906"/>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720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90FF7F-F53C-478F-D255-B5D326C47612}"/>
              </a:ext>
            </a:extLst>
          </p:cNvPr>
          <p:cNvSpPr>
            <a:spLocks noGrp="1"/>
          </p:cNvSpPr>
          <p:nvPr>
            <p:ph type="title"/>
          </p:nvPr>
        </p:nvSpPr>
        <p:spPr>
          <a:xfrm>
            <a:off x="793662" y="386930"/>
            <a:ext cx="10066122" cy="1298448"/>
          </a:xfrm>
        </p:spPr>
        <p:txBody>
          <a:bodyPr anchor="b">
            <a:normAutofit/>
          </a:bodyPr>
          <a:lstStyle/>
          <a:p>
            <a:r>
              <a:rPr lang="en-US" sz="4100"/>
              <a:t>Joint event with the British Sociological Association Climate Change Study Group</a:t>
            </a:r>
          </a:p>
        </p:txBody>
      </p:sp>
      <p:sp>
        <p:nvSpPr>
          <p:cNvPr id="5129" name="Rectangle 5128">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CF2CA6-B6E0-7B3A-81E4-9564ABC4E3A9}"/>
              </a:ext>
            </a:extLst>
          </p:cNvPr>
          <p:cNvSpPr>
            <a:spLocks noGrp="1"/>
          </p:cNvSpPr>
          <p:nvPr>
            <p:ph idx="1"/>
          </p:nvPr>
        </p:nvSpPr>
        <p:spPr>
          <a:xfrm>
            <a:off x="793661" y="2599509"/>
            <a:ext cx="4530898" cy="3639450"/>
          </a:xfrm>
        </p:spPr>
        <p:txBody>
          <a:bodyPr anchor="ctr">
            <a:normAutofit/>
          </a:bodyPr>
          <a:lstStyle/>
          <a:p>
            <a:r>
              <a:rPr lang="en-US" sz="2400" dirty="0"/>
              <a:t>The Politics of Emotion in the New Zero Transition </a:t>
            </a:r>
          </a:p>
          <a:p>
            <a:r>
              <a:rPr lang="en-US" sz="2400" dirty="0" err="1"/>
              <a:t>Organisers</a:t>
            </a:r>
            <a:r>
              <a:rPr lang="en-US" sz="2400" dirty="0"/>
              <a:t>: Pancho Lewis (BSA) and </a:t>
            </a:r>
            <a:r>
              <a:rPr lang="en-US" sz="2400" dirty="0" err="1"/>
              <a:t>Kurtulus</a:t>
            </a:r>
            <a:r>
              <a:rPr lang="en-US" sz="2400" dirty="0"/>
              <a:t> </a:t>
            </a:r>
            <a:r>
              <a:rPr lang="en-US" sz="2400" dirty="0" err="1"/>
              <a:t>Deger</a:t>
            </a:r>
            <a:r>
              <a:rPr lang="en-US" sz="2400" dirty="0"/>
              <a:t> (ENGRG) – Ami Crowther and Helena Hastie represented the group on the day  </a:t>
            </a:r>
          </a:p>
          <a:p>
            <a:r>
              <a:rPr lang="en-US" sz="2400" dirty="0"/>
              <a:t>Write up on the event available on the ENGRG website ‘Latest’ section</a:t>
            </a:r>
          </a:p>
        </p:txBody>
      </p:sp>
      <p:pic>
        <p:nvPicPr>
          <p:cNvPr id="5122" name="Picture 2" descr="A blurry green and white background&#10;&#10;Description automatically generated">
            <a:extLst>
              <a:ext uri="{FF2B5EF4-FFF2-40B4-BE49-F238E27FC236}">
                <a16:creationId xmlns:a16="http://schemas.microsoft.com/office/drawing/2014/main" id="{0E963252-73F7-639D-A10B-B848CEA4F02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2628910"/>
            <a:ext cx="5150277" cy="3424934"/>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5132">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084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61E29F-D267-D8EE-4D4B-0338B95E9151}"/>
              </a:ext>
            </a:extLst>
          </p:cNvPr>
          <p:cNvSpPr>
            <a:spLocks noGrp="1"/>
          </p:cNvSpPr>
          <p:nvPr>
            <p:ph type="title"/>
          </p:nvPr>
        </p:nvSpPr>
        <p:spPr>
          <a:xfrm>
            <a:off x="793662" y="386930"/>
            <a:ext cx="10066122" cy="1298448"/>
          </a:xfrm>
        </p:spPr>
        <p:txBody>
          <a:bodyPr anchor="b">
            <a:normAutofit/>
          </a:bodyPr>
          <a:lstStyle/>
          <a:p>
            <a:r>
              <a:rPr lang="en-US" sz="4800"/>
              <a:t>Communications from ENGRG</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F87E13-83B9-7AB3-310A-C172CBC9B519}"/>
              </a:ext>
            </a:extLst>
          </p:cNvPr>
          <p:cNvSpPr>
            <a:spLocks noGrp="1"/>
          </p:cNvSpPr>
          <p:nvPr>
            <p:ph idx="1"/>
          </p:nvPr>
        </p:nvSpPr>
        <p:spPr>
          <a:xfrm>
            <a:off x="793661" y="2599509"/>
            <a:ext cx="4530898" cy="3639450"/>
          </a:xfrm>
        </p:spPr>
        <p:txBody>
          <a:bodyPr anchor="ctr">
            <a:normAutofit/>
          </a:bodyPr>
          <a:lstStyle/>
          <a:p>
            <a:r>
              <a:rPr lang="en-US" sz="2400" dirty="0"/>
              <a:t> Website</a:t>
            </a:r>
          </a:p>
          <a:p>
            <a:r>
              <a:rPr lang="en-US" sz="2400" dirty="0"/>
              <a:t> Newsletter</a:t>
            </a:r>
          </a:p>
          <a:p>
            <a:r>
              <a:rPr lang="en-US" sz="2400" dirty="0"/>
              <a:t>Social media (X, LinkedIn)</a:t>
            </a:r>
          </a:p>
        </p:txBody>
      </p:sp>
      <p:pic>
        <p:nvPicPr>
          <p:cNvPr id="5" name="Picture 4" descr="A picture of a sunset with a few windmills&#10;&#10;Description automatically generated with medium confidence">
            <a:extLst>
              <a:ext uri="{FF2B5EF4-FFF2-40B4-BE49-F238E27FC236}">
                <a16:creationId xmlns:a16="http://schemas.microsoft.com/office/drawing/2014/main" id="{57E69FED-1F98-B560-F01F-80E9B8E46A02}"/>
              </a:ext>
            </a:extLst>
          </p:cNvPr>
          <p:cNvPicPr>
            <a:picLocks noChangeAspect="1"/>
          </p:cNvPicPr>
          <p:nvPr/>
        </p:nvPicPr>
        <p:blipFill>
          <a:blip r:embed="rId3"/>
          <a:stretch>
            <a:fillRect/>
          </a:stretch>
        </p:blipFill>
        <p:spPr>
          <a:xfrm>
            <a:off x="4724478" y="2780068"/>
            <a:ext cx="6337331" cy="2629991"/>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811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BA2E3-64CF-E243-67C4-32A0A0E63DA5}"/>
              </a:ext>
            </a:extLst>
          </p:cNvPr>
          <p:cNvSpPr>
            <a:spLocks noGrp="1"/>
          </p:cNvSpPr>
          <p:nvPr>
            <p:ph type="title"/>
          </p:nvPr>
        </p:nvSpPr>
        <p:spPr>
          <a:xfrm>
            <a:off x="793662" y="386930"/>
            <a:ext cx="10066122" cy="1298448"/>
          </a:xfrm>
        </p:spPr>
        <p:txBody>
          <a:bodyPr anchor="b">
            <a:normAutofit/>
          </a:bodyPr>
          <a:lstStyle/>
          <a:p>
            <a:r>
              <a:rPr lang="en-US" sz="4800"/>
              <a:t>Awards and Prizes</a:t>
            </a:r>
          </a:p>
        </p:txBody>
      </p:sp>
      <p:sp>
        <p:nvSpPr>
          <p:cNvPr id="4105" name="Rectangle 410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740A89-2D1F-72EA-D855-77A9EA254B7B}"/>
              </a:ext>
            </a:extLst>
          </p:cNvPr>
          <p:cNvSpPr>
            <a:spLocks noGrp="1"/>
          </p:cNvSpPr>
          <p:nvPr>
            <p:ph idx="1"/>
          </p:nvPr>
        </p:nvSpPr>
        <p:spPr>
          <a:xfrm>
            <a:off x="793661" y="2599508"/>
            <a:ext cx="10268148" cy="3976903"/>
          </a:xfrm>
        </p:spPr>
        <p:txBody>
          <a:bodyPr anchor="ctr">
            <a:normAutofit fontScale="92500" lnSpcReduction="20000"/>
          </a:bodyPr>
          <a:lstStyle/>
          <a:p>
            <a:pPr algn="l">
              <a:buFont typeface="Arial" panose="020B0604020202020204" pitchFamily="34" charset="0"/>
              <a:buChar char="•"/>
            </a:pPr>
            <a:r>
              <a:rPr lang="en-US" sz="2400" b="1" dirty="0"/>
              <a:t>Post graduate Researcher Paper Competition </a:t>
            </a:r>
            <a:endParaRPr lang="en-US" sz="2400" dirty="0"/>
          </a:p>
          <a:p>
            <a:pPr lvl="1"/>
            <a:r>
              <a:rPr lang="en-US" dirty="0"/>
              <a:t>8 submissions from UK/Europe, North America and Australia. Winners: </a:t>
            </a:r>
          </a:p>
          <a:p>
            <a:pPr lvl="1"/>
            <a:r>
              <a:rPr lang="en-GB" b="0" i="0" u="none" strike="noStrike" dirty="0">
                <a:solidFill>
                  <a:srgbClr val="212121"/>
                </a:solidFill>
                <a:effectLst/>
              </a:rPr>
              <a:t>Impact and Engagement - Sarah </a:t>
            </a:r>
            <a:r>
              <a:rPr lang="en-GB" b="0" i="0" u="none" strike="noStrike" dirty="0" err="1">
                <a:solidFill>
                  <a:srgbClr val="212121"/>
                </a:solidFill>
                <a:effectLst/>
              </a:rPr>
              <a:t>Lerman-Sinkoff</a:t>
            </a:r>
            <a:r>
              <a:rPr lang="en-GB" b="0" i="0" u="none" strike="noStrike" dirty="0">
                <a:solidFill>
                  <a:srgbClr val="212121"/>
                </a:solidFill>
                <a:effectLst/>
              </a:rPr>
              <a:t>, “</a:t>
            </a:r>
            <a:r>
              <a:rPr lang="en-GB" b="0" i="0" u="none" strike="noStrike" dirty="0">
                <a:solidFill>
                  <a:srgbClr val="000000"/>
                </a:solidFill>
                <a:effectLst/>
              </a:rPr>
              <a:t>Become a Gas Leak Detective!”</a:t>
            </a:r>
          </a:p>
          <a:p>
            <a:pPr lvl="1"/>
            <a:r>
              <a:rPr lang="en-GB" b="0" i="0" u="none" strike="noStrike" dirty="0">
                <a:solidFill>
                  <a:srgbClr val="212121"/>
                </a:solidFill>
                <a:effectLst/>
              </a:rPr>
              <a:t>Conceptual contribution – Pancho Lewis, </a:t>
            </a:r>
            <a:r>
              <a:rPr lang="en-GB" b="0" i="0" u="none" strike="noStrike" dirty="0">
                <a:solidFill>
                  <a:srgbClr val="000000"/>
                </a:solidFill>
                <a:effectLst/>
              </a:rPr>
              <a:t>Re-attaching to coal in a Climate Emergency: The case of the Whitehaven mine</a:t>
            </a:r>
          </a:p>
          <a:p>
            <a:pPr lvl="1"/>
            <a:r>
              <a:rPr lang="en-GB" dirty="0">
                <a:solidFill>
                  <a:srgbClr val="000000"/>
                </a:solidFill>
              </a:rPr>
              <a:t>Highly commended: </a:t>
            </a:r>
            <a:r>
              <a:rPr lang="en-GB" b="0" i="0" u="none" strike="noStrike" dirty="0">
                <a:solidFill>
                  <a:srgbClr val="212121"/>
                </a:solidFill>
                <a:effectLst/>
              </a:rPr>
              <a:t>Rachel Bray, </a:t>
            </a:r>
            <a:r>
              <a:rPr lang="en-GB" b="0" i="0" u="none" strike="noStrike" dirty="0">
                <a:solidFill>
                  <a:srgbClr val="000000"/>
                </a:solidFill>
                <a:effectLst/>
              </a:rPr>
              <a:t>The co-benefits and risks of smart local energy systems: a systematic review</a:t>
            </a:r>
            <a:endParaRPr lang="en-US" dirty="0"/>
          </a:p>
          <a:p>
            <a:r>
              <a:rPr lang="en-US" sz="2400" b="1" dirty="0"/>
              <a:t>Undergraduate Dissertation Prize</a:t>
            </a:r>
          </a:p>
          <a:p>
            <a:pPr lvl="1"/>
            <a:r>
              <a:rPr lang="en-GB" b="0" i="0" dirty="0">
                <a:solidFill>
                  <a:srgbClr val="000000"/>
                </a:solidFill>
                <a:effectLst/>
                <a:highlight>
                  <a:srgbClr val="FFFFFF"/>
                </a:highlight>
              </a:rPr>
              <a:t>We had 6 nominations for the undergraduate dissertation prize this year, with students from Durham, Nottingham, Newcastle, Leeds, Cambridge and Bristol.</a:t>
            </a:r>
          </a:p>
          <a:p>
            <a:pPr lvl="1"/>
            <a:r>
              <a:rPr lang="en-GB" dirty="0">
                <a:solidFill>
                  <a:srgbClr val="000000"/>
                </a:solidFill>
                <a:highlight>
                  <a:srgbClr val="FFFFFF"/>
                </a:highlight>
              </a:rPr>
              <a:t>These are currently being marked, and are due to be awarded by the end of September.</a:t>
            </a:r>
            <a:endParaRPr lang="en-GB" dirty="0"/>
          </a:p>
          <a:p>
            <a:pPr algn="l">
              <a:buFont typeface="Arial" panose="020B0604020202020204" pitchFamily="34" charset="0"/>
              <a:buChar char="•"/>
            </a:pPr>
            <a:endParaRPr lang="en-GB" sz="1800" b="0" i="0" u="none" strike="noStrike" dirty="0">
              <a:solidFill>
                <a:srgbClr val="000000"/>
              </a:solidFill>
              <a:effectLst/>
              <a:latin typeface="Calibri" panose="020F0502020204030204" pitchFamily="34" charset="0"/>
            </a:endParaRPr>
          </a:p>
          <a:p>
            <a:pPr lvl="1"/>
            <a:endParaRPr lang="en-US" sz="2000" dirty="0"/>
          </a:p>
        </p:txBody>
      </p:sp>
      <p:pic>
        <p:nvPicPr>
          <p:cNvPr id="4098" name="Picture 2" descr="Piles of Books">
            <a:extLst>
              <a:ext uri="{FF2B5EF4-FFF2-40B4-BE49-F238E27FC236}">
                <a16:creationId xmlns:a16="http://schemas.microsoft.com/office/drawing/2014/main" id="{8A9E9209-903F-D15C-B38D-4D9F7E5FE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68" r="18561" b="2"/>
          <a:stretch/>
        </p:blipFill>
        <p:spPr bwMode="auto">
          <a:xfrm>
            <a:off x="9247956" y="-25430"/>
            <a:ext cx="2944044" cy="2123167"/>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403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1782</TotalTime>
  <Words>2302</Words>
  <Application>Microsoft Macintosh PowerPoint</Application>
  <PresentationFormat>Widescreen</PresentationFormat>
  <Paragraphs>156</Paragraphs>
  <Slides>21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Calibri</vt:lpstr>
      <vt:lpstr>Office Theme</vt:lpstr>
      <vt:lpstr>Energy Geographies Research Group  Annual General Meeting 2024 </vt:lpstr>
      <vt:lpstr>Energy Geographies Research Group  Find us: LinkedIn Energy Geographies Group; @EnergyGeography on X; Jiscmail ENGRG, website: energygeographies.org</vt:lpstr>
      <vt:lpstr>Update on membership </vt:lpstr>
      <vt:lpstr>EnGRG Finances Update</vt:lpstr>
      <vt:lpstr>Update on activities in 2023/24</vt:lpstr>
      <vt:lpstr>2024 Webinar Series  - Decolonising Energy Geographies </vt:lpstr>
      <vt:lpstr>Joint event with the British Sociological Association Climate Change Study Group</vt:lpstr>
      <vt:lpstr>Communications from ENGRG</vt:lpstr>
      <vt:lpstr>Awards and Prizes</vt:lpstr>
      <vt:lpstr>RGS Annual Conference 2024</vt:lpstr>
      <vt:lpstr>Future Activities, Plans &amp; Proposals </vt:lpstr>
      <vt:lpstr>Activities for 2024/25 – discussion points…</vt:lpstr>
      <vt:lpstr>Activities for 2024/25 – discussion points…</vt:lpstr>
      <vt:lpstr>Hustings </vt:lpstr>
      <vt:lpstr>Update on committee membership</vt:lpstr>
      <vt:lpstr>Nominee for Secretary</vt:lpstr>
      <vt:lpstr>Nominee for Awards Coordinator</vt:lpstr>
      <vt:lpstr>Nominee for Post Graduate Rep</vt:lpstr>
      <vt:lpstr>Nominee for Early Career Researcher Rep</vt:lpstr>
      <vt:lpstr>Call for General Committee Members</vt:lpstr>
      <vt:lpstr>AOB?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Butler, Catherine</dc:creator>
  <cp:lastModifiedBy>Butler, Catherine</cp:lastModifiedBy>
  <cp:revision>30</cp:revision>
  <dcterms:created xsi:type="dcterms:W3CDTF">2024-09-05T10:23:05Z</dcterms:created>
  <dcterms:modified xsi:type="dcterms:W3CDTF">2024-09-12T11:02:44Z</dcterms:modified>
</cp:coreProperties>
</file>